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82" r:id="rId5"/>
    <p:sldId id="283" r:id="rId6"/>
    <p:sldId id="284" r:id="rId7"/>
    <p:sldId id="285" r:id="rId8"/>
    <p:sldId id="268" r:id="rId9"/>
    <p:sldId id="289" r:id="rId10"/>
    <p:sldId id="286" r:id="rId11"/>
    <p:sldId id="287" r:id="rId12"/>
    <p:sldId id="271" r:id="rId13"/>
    <p:sldId id="288" r:id="rId14"/>
    <p:sldId id="290" r:id="rId15"/>
    <p:sldId id="299" r:id="rId16"/>
    <p:sldId id="307" r:id="rId17"/>
    <p:sldId id="308" r:id="rId18"/>
    <p:sldId id="309" r:id="rId19"/>
    <p:sldId id="310" r:id="rId20"/>
    <p:sldId id="311" r:id="rId21"/>
    <p:sldId id="313" r:id="rId22"/>
    <p:sldId id="314" r:id="rId23"/>
    <p:sldId id="315" r:id="rId24"/>
    <p:sldId id="316" r:id="rId25"/>
    <p:sldId id="319" r:id="rId26"/>
    <p:sldId id="320" r:id="rId27"/>
    <p:sldId id="321" r:id="rId28"/>
    <p:sldId id="322" r:id="rId29"/>
    <p:sldId id="323" r:id="rId30"/>
    <p:sldId id="330" r:id="rId31"/>
    <p:sldId id="296" r:id="rId32"/>
    <p:sldId id="331" r:id="rId33"/>
    <p:sldId id="332" r:id="rId34"/>
    <p:sldId id="333" r:id="rId35"/>
    <p:sldId id="341" r:id="rId36"/>
    <p:sldId id="334" r:id="rId37"/>
    <p:sldId id="335" r:id="rId38"/>
    <p:sldId id="336" r:id="rId39"/>
    <p:sldId id="338" r:id="rId40"/>
    <p:sldId id="342" r:id="rId41"/>
    <p:sldId id="337" r:id="rId42"/>
    <p:sldId id="340" r:id="rId43"/>
  </p:sldIdLst>
  <p:sldSz cx="12188825" cy="6858000"/>
  <p:notesSz cx="9363075" cy="7077075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493" autoAdjust="0"/>
  </p:normalViewPr>
  <p:slideViewPr>
    <p:cSldViewPr>
      <p:cViewPr varScale="1">
        <p:scale>
          <a:sx n="80" d="100"/>
          <a:sy n="80" d="100"/>
        </p:scale>
        <p:origin x="120" y="450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8D149-E919-457A-8FE0-466769678C9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3EC686-805F-416F-AB4D-B737FA276CD2}">
      <dgm:prSet phldrT="[Text]"/>
      <dgm:spPr/>
      <dgm:t>
        <a:bodyPr/>
        <a:lstStyle/>
        <a:p>
          <a:r>
            <a:rPr lang="en-US" dirty="0" smtClean="0"/>
            <a:t>Kaput-D</a:t>
          </a:r>
          <a:endParaRPr lang="en-US" dirty="0"/>
        </a:p>
      </dgm:t>
    </dgm:pt>
    <dgm:pt modelId="{9F575A0F-8A3D-4A12-920B-036E6E7B6B96}" type="parTrans" cxnId="{DECE7FF6-BD59-4DEA-8C2F-1063A21E76F3}">
      <dgm:prSet/>
      <dgm:spPr/>
      <dgm:t>
        <a:bodyPr/>
        <a:lstStyle/>
        <a:p>
          <a:endParaRPr lang="en-US"/>
        </a:p>
      </dgm:t>
    </dgm:pt>
    <dgm:pt modelId="{BD058AE8-FCDA-48DF-AB88-569D4C93256C}" type="sibTrans" cxnId="{DECE7FF6-BD59-4DEA-8C2F-1063A21E76F3}">
      <dgm:prSet/>
      <dgm:spPr/>
      <dgm:t>
        <a:bodyPr/>
        <a:lstStyle/>
        <a:p>
          <a:endParaRPr lang="en-US"/>
        </a:p>
      </dgm:t>
    </dgm:pt>
    <dgm:pt modelId="{37C507F0-6226-4A21-ABA9-3BC033F82E34}">
      <dgm:prSet phldrT="[Text]"/>
      <dgm:spPr/>
      <dgm:t>
        <a:bodyPr/>
        <a:lstStyle/>
        <a:p>
          <a:r>
            <a:rPr lang="en-US" dirty="0" err="1" smtClean="0"/>
            <a:t>Diphacinone</a:t>
          </a:r>
          <a:endParaRPr lang="en-US" dirty="0"/>
        </a:p>
      </dgm:t>
    </dgm:pt>
    <dgm:pt modelId="{FAD72268-A72E-4459-963E-6D1B263AC46C}" type="parTrans" cxnId="{FAE1E90B-766F-4D15-B5E7-354B061715E0}">
      <dgm:prSet/>
      <dgm:spPr/>
      <dgm:t>
        <a:bodyPr/>
        <a:lstStyle/>
        <a:p>
          <a:endParaRPr lang="en-US"/>
        </a:p>
      </dgm:t>
    </dgm:pt>
    <dgm:pt modelId="{22C02367-7E0D-4124-B984-CBBD68F3AF30}" type="sibTrans" cxnId="{FAE1E90B-766F-4D15-B5E7-354B061715E0}">
      <dgm:prSet/>
      <dgm:spPr/>
      <dgm:t>
        <a:bodyPr/>
        <a:lstStyle/>
        <a:p>
          <a:endParaRPr lang="en-US"/>
        </a:p>
      </dgm:t>
    </dgm:pt>
    <dgm:pt modelId="{52259FD6-054B-45B2-8EB8-A0B761AEAA65}">
      <dgm:prSet phldrT="[Text]"/>
      <dgm:spPr/>
      <dgm:t>
        <a:bodyPr/>
        <a:lstStyle/>
        <a:p>
          <a:r>
            <a:rPr lang="en-US" dirty="0" smtClean="0"/>
            <a:t>Rozol</a:t>
          </a:r>
          <a:endParaRPr lang="en-US" dirty="0"/>
        </a:p>
      </dgm:t>
    </dgm:pt>
    <dgm:pt modelId="{D8C6328F-1E09-4849-A81A-5C9A40E92EB9}" type="parTrans" cxnId="{12D2639E-3EE5-42CE-B47A-DAA73C8418D1}">
      <dgm:prSet/>
      <dgm:spPr/>
      <dgm:t>
        <a:bodyPr/>
        <a:lstStyle/>
        <a:p>
          <a:endParaRPr lang="en-US"/>
        </a:p>
      </dgm:t>
    </dgm:pt>
    <dgm:pt modelId="{B3C68D28-685B-452B-96AD-DA77197224C3}" type="sibTrans" cxnId="{12D2639E-3EE5-42CE-B47A-DAA73C8418D1}">
      <dgm:prSet/>
      <dgm:spPr/>
      <dgm:t>
        <a:bodyPr/>
        <a:lstStyle/>
        <a:p>
          <a:endParaRPr lang="en-US"/>
        </a:p>
      </dgm:t>
    </dgm:pt>
    <dgm:pt modelId="{28551987-ACF4-4FE8-8FBA-4CF426AA3F80}">
      <dgm:prSet phldrT="[Text]"/>
      <dgm:spPr/>
      <dgm:t>
        <a:bodyPr/>
        <a:lstStyle/>
        <a:p>
          <a:r>
            <a:rPr lang="en-US" dirty="0" smtClean="0"/>
            <a:t>Wilco #1</a:t>
          </a:r>
          <a:endParaRPr lang="en-US" dirty="0"/>
        </a:p>
      </dgm:t>
    </dgm:pt>
    <dgm:pt modelId="{C5A02184-5D8D-4604-B8C4-9EDCD4C139ED}" type="parTrans" cxnId="{81ABE7C2-D79E-4845-8B7D-55652373D167}">
      <dgm:prSet/>
      <dgm:spPr/>
      <dgm:t>
        <a:bodyPr/>
        <a:lstStyle/>
        <a:p>
          <a:endParaRPr lang="en-US"/>
        </a:p>
      </dgm:t>
    </dgm:pt>
    <dgm:pt modelId="{BECBCA73-EBED-41CA-A50D-B108D6A060D8}" type="sibTrans" cxnId="{81ABE7C2-D79E-4845-8B7D-55652373D167}">
      <dgm:prSet/>
      <dgm:spPr/>
      <dgm:t>
        <a:bodyPr/>
        <a:lstStyle/>
        <a:p>
          <a:endParaRPr lang="en-US"/>
        </a:p>
      </dgm:t>
    </dgm:pt>
    <dgm:pt modelId="{B4C61949-68CE-4B63-B423-4CB2F5B575D8}">
      <dgm:prSet phldrT="[Text]"/>
      <dgm:spPr/>
      <dgm:t>
        <a:bodyPr/>
        <a:lstStyle/>
        <a:p>
          <a:r>
            <a:rPr lang="en-US" dirty="0" smtClean="0"/>
            <a:t>Zinc Phosphide</a:t>
          </a:r>
          <a:endParaRPr lang="en-US" dirty="0"/>
        </a:p>
      </dgm:t>
    </dgm:pt>
    <dgm:pt modelId="{A3908BB4-9DA1-46CF-A559-F641F4F0430A}" type="parTrans" cxnId="{6F29232A-BAC7-491A-9EF1-D39804F7A047}">
      <dgm:prSet/>
      <dgm:spPr/>
      <dgm:t>
        <a:bodyPr/>
        <a:lstStyle/>
        <a:p>
          <a:endParaRPr lang="en-US"/>
        </a:p>
      </dgm:t>
    </dgm:pt>
    <dgm:pt modelId="{290D7609-6022-428D-A1A2-9DABC65E8D4F}" type="sibTrans" cxnId="{6F29232A-BAC7-491A-9EF1-D39804F7A047}">
      <dgm:prSet/>
      <dgm:spPr/>
      <dgm:t>
        <a:bodyPr/>
        <a:lstStyle/>
        <a:p>
          <a:endParaRPr lang="en-US"/>
        </a:p>
      </dgm:t>
    </dgm:pt>
    <dgm:pt modelId="{1BD3CC14-6D3F-4F1F-985B-880436449B27}">
      <dgm:prSet phldrT="[Text]"/>
      <dgm:spPr/>
      <dgm:t>
        <a:bodyPr/>
        <a:lstStyle/>
        <a:p>
          <a:r>
            <a:rPr lang="en-US" dirty="0" smtClean="0"/>
            <a:t>NO Antidote</a:t>
          </a:r>
          <a:endParaRPr lang="en-US" dirty="0"/>
        </a:p>
      </dgm:t>
    </dgm:pt>
    <dgm:pt modelId="{ED1AA988-730F-483D-B71E-31AC4D7DD082}" type="parTrans" cxnId="{56D8DDD7-884C-4065-90FC-2BCA83C1B3D8}">
      <dgm:prSet/>
      <dgm:spPr/>
      <dgm:t>
        <a:bodyPr/>
        <a:lstStyle/>
        <a:p>
          <a:endParaRPr lang="en-US"/>
        </a:p>
      </dgm:t>
    </dgm:pt>
    <dgm:pt modelId="{B04A2356-0934-463B-93E1-F16ED6C61E44}" type="sibTrans" cxnId="{56D8DDD7-884C-4065-90FC-2BCA83C1B3D8}">
      <dgm:prSet/>
      <dgm:spPr/>
      <dgm:t>
        <a:bodyPr/>
        <a:lstStyle/>
        <a:p>
          <a:endParaRPr lang="en-US"/>
        </a:p>
      </dgm:t>
    </dgm:pt>
    <dgm:pt modelId="{356E6961-573D-43A1-9C37-A9CC847D70E2}">
      <dgm:prSet phldrT="[Text]"/>
      <dgm:spPr/>
      <dgm:t>
        <a:bodyPr/>
        <a:lstStyle/>
        <a:p>
          <a:r>
            <a:rPr lang="en-US" dirty="0" smtClean="0"/>
            <a:t>Martins</a:t>
          </a:r>
          <a:endParaRPr lang="en-US" dirty="0"/>
        </a:p>
      </dgm:t>
    </dgm:pt>
    <dgm:pt modelId="{792058F0-3921-4655-A873-C0F3AE211B5A}" type="parTrans" cxnId="{EB700BDA-9FA5-4B5F-821B-70EAFD2E7CD2}">
      <dgm:prSet/>
      <dgm:spPr/>
      <dgm:t>
        <a:bodyPr/>
        <a:lstStyle/>
        <a:p>
          <a:endParaRPr lang="en-US"/>
        </a:p>
      </dgm:t>
    </dgm:pt>
    <dgm:pt modelId="{6D302E72-CB74-4764-A6B7-F652DFAF1A26}" type="sibTrans" cxnId="{EB700BDA-9FA5-4B5F-821B-70EAFD2E7CD2}">
      <dgm:prSet/>
      <dgm:spPr/>
      <dgm:t>
        <a:bodyPr/>
        <a:lstStyle/>
        <a:p>
          <a:endParaRPr lang="en-US"/>
        </a:p>
      </dgm:t>
    </dgm:pt>
    <dgm:pt modelId="{53423A21-7B64-4166-8FED-951167E39D9C}">
      <dgm:prSet phldrT="[Text]"/>
      <dgm:spPr/>
      <dgm:t>
        <a:bodyPr/>
        <a:lstStyle/>
        <a:p>
          <a:r>
            <a:rPr lang="en-US" dirty="0" smtClean="0"/>
            <a:t>Strychnine</a:t>
          </a:r>
          <a:endParaRPr lang="en-US" dirty="0"/>
        </a:p>
      </dgm:t>
    </dgm:pt>
    <dgm:pt modelId="{22EDA6CB-42F4-46C3-92CA-8530F7419394}" type="parTrans" cxnId="{7484E1A0-F0E6-4FF8-9687-A919C62687D1}">
      <dgm:prSet/>
      <dgm:spPr/>
      <dgm:t>
        <a:bodyPr/>
        <a:lstStyle/>
        <a:p>
          <a:endParaRPr lang="en-US"/>
        </a:p>
      </dgm:t>
    </dgm:pt>
    <dgm:pt modelId="{C0307A55-3814-4EE3-8687-96D2ABDFF769}" type="sibTrans" cxnId="{7484E1A0-F0E6-4FF8-9687-A919C62687D1}">
      <dgm:prSet/>
      <dgm:spPr/>
      <dgm:t>
        <a:bodyPr/>
        <a:lstStyle/>
        <a:p>
          <a:endParaRPr lang="en-US"/>
        </a:p>
      </dgm:t>
    </dgm:pt>
    <dgm:pt modelId="{986803DC-1C6C-4D07-B100-2A17432BE9B5}">
      <dgm:prSet phldrT="[Text]"/>
      <dgm:spPr/>
      <dgm:t>
        <a:bodyPr/>
        <a:lstStyle/>
        <a:p>
          <a:r>
            <a:rPr lang="en-US" dirty="0" smtClean="0"/>
            <a:t>Milo only</a:t>
          </a:r>
          <a:endParaRPr lang="en-US" dirty="0"/>
        </a:p>
      </dgm:t>
    </dgm:pt>
    <dgm:pt modelId="{DDE16A80-53A9-4885-9409-7F8EC7880256}" type="parTrans" cxnId="{E9603675-8EB4-41F8-B374-F2F1EC586051}">
      <dgm:prSet/>
      <dgm:spPr/>
      <dgm:t>
        <a:bodyPr/>
        <a:lstStyle/>
        <a:p>
          <a:endParaRPr lang="en-US"/>
        </a:p>
      </dgm:t>
    </dgm:pt>
    <dgm:pt modelId="{6F12D7BF-BE9D-4B72-BD2A-8BCCD9558441}" type="sibTrans" cxnId="{E9603675-8EB4-41F8-B374-F2F1EC586051}">
      <dgm:prSet/>
      <dgm:spPr/>
      <dgm:t>
        <a:bodyPr/>
        <a:lstStyle/>
        <a:p>
          <a:endParaRPr lang="en-US"/>
        </a:p>
      </dgm:t>
    </dgm:pt>
    <dgm:pt modelId="{90012827-1AB8-49AE-B84B-08D632CA64B2}">
      <dgm:prSet phldrT="[Text]"/>
      <dgm:spPr/>
      <dgm:t>
        <a:bodyPr/>
        <a:lstStyle/>
        <a:p>
          <a:r>
            <a:rPr lang="en-US" dirty="0" smtClean="0"/>
            <a:t>Antidote – </a:t>
          </a:r>
          <a:r>
            <a:rPr lang="en-US" dirty="0" err="1" smtClean="0"/>
            <a:t>Vit</a:t>
          </a:r>
          <a:r>
            <a:rPr lang="en-US" dirty="0" smtClean="0"/>
            <a:t>. K1</a:t>
          </a:r>
          <a:endParaRPr lang="en-US" dirty="0"/>
        </a:p>
      </dgm:t>
    </dgm:pt>
    <dgm:pt modelId="{E61000A2-5CA2-433D-92FE-4D72A00BAEDF}" type="parTrans" cxnId="{C22F1525-DDD2-4A52-9666-5ADCF68116D7}">
      <dgm:prSet/>
      <dgm:spPr/>
      <dgm:t>
        <a:bodyPr/>
        <a:lstStyle/>
        <a:p>
          <a:endParaRPr lang="en-US"/>
        </a:p>
      </dgm:t>
    </dgm:pt>
    <dgm:pt modelId="{00578DA7-B75F-48D5-875B-E02E8819455C}" type="sibTrans" cxnId="{C22F1525-DDD2-4A52-9666-5ADCF68116D7}">
      <dgm:prSet/>
      <dgm:spPr/>
      <dgm:t>
        <a:bodyPr/>
        <a:lstStyle/>
        <a:p>
          <a:endParaRPr lang="en-US"/>
        </a:p>
      </dgm:t>
    </dgm:pt>
    <dgm:pt modelId="{435F93A0-8089-4ACF-AE58-97680B078949}">
      <dgm:prSet phldrT="[Text]"/>
      <dgm:spPr/>
      <dgm:t>
        <a:bodyPr/>
        <a:lstStyle/>
        <a:p>
          <a:r>
            <a:rPr lang="en-US" dirty="0" smtClean="0"/>
            <a:t>Wheat or Milo</a:t>
          </a:r>
          <a:endParaRPr lang="en-US" dirty="0"/>
        </a:p>
      </dgm:t>
    </dgm:pt>
    <dgm:pt modelId="{F1635258-F4A3-41FD-9489-DBDDBCD8E49A}" type="parTrans" cxnId="{98F50BA2-F15C-436C-9B35-72F40A3D8F04}">
      <dgm:prSet/>
      <dgm:spPr/>
      <dgm:t>
        <a:bodyPr/>
        <a:lstStyle/>
        <a:p>
          <a:endParaRPr lang="en-US"/>
        </a:p>
      </dgm:t>
    </dgm:pt>
    <dgm:pt modelId="{92ED26E4-E11D-4F40-9135-1C0282150F9A}" type="sibTrans" cxnId="{98F50BA2-F15C-436C-9B35-72F40A3D8F04}">
      <dgm:prSet/>
      <dgm:spPr/>
      <dgm:t>
        <a:bodyPr/>
        <a:lstStyle/>
        <a:p>
          <a:endParaRPr lang="en-US"/>
        </a:p>
      </dgm:t>
    </dgm:pt>
    <dgm:pt modelId="{C5E329B6-EFD7-4A16-A7A8-FFE95751F3DA}">
      <dgm:prSet/>
      <dgm:spPr/>
      <dgm:t>
        <a:bodyPr/>
        <a:lstStyle/>
        <a:p>
          <a:r>
            <a:rPr lang="en-US" dirty="0" err="1" smtClean="0"/>
            <a:t>Chlorophacinone</a:t>
          </a:r>
          <a:endParaRPr lang="en-US" dirty="0"/>
        </a:p>
      </dgm:t>
    </dgm:pt>
    <dgm:pt modelId="{E6F99102-35E4-4CE4-BF01-353E5FAFFE9E}" type="parTrans" cxnId="{D52D69B7-EE66-4B43-915A-CD3ED4178DEF}">
      <dgm:prSet/>
      <dgm:spPr/>
      <dgm:t>
        <a:bodyPr/>
        <a:lstStyle/>
        <a:p>
          <a:endParaRPr lang="en-US"/>
        </a:p>
      </dgm:t>
    </dgm:pt>
    <dgm:pt modelId="{2A2470AA-5BE1-4F8C-99C5-0F751C459371}" type="sibTrans" cxnId="{D52D69B7-EE66-4B43-915A-CD3ED4178DEF}">
      <dgm:prSet/>
      <dgm:spPr/>
      <dgm:t>
        <a:bodyPr/>
        <a:lstStyle/>
        <a:p>
          <a:endParaRPr lang="en-US"/>
        </a:p>
      </dgm:t>
    </dgm:pt>
    <dgm:pt modelId="{1524DD4C-BADD-4971-ACC3-A7E9B6A4FDDA}">
      <dgm:prSet/>
      <dgm:spPr/>
      <dgm:t>
        <a:bodyPr/>
        <a:lstStyle/>
        <a:p>
          <a:r>
            <a:rPr lang="en-US" dirty="0" smtClean="0"/>
            <a:t>Antidote – </a:t>
          </a:r>
          <a:r>
            <a:rPr lang="en-US" dirty="0" err="1" smtClean="0"/>
            <a:t>Vit</a:t>
          </a:r>
          <a:r>
            <a:rPr lang="en-US" dirty="0" smtClean="0"/>
            <a:t>. K1</a:t>
          </a:r>
          <a:endParaRPr lang="en-US" dirty="0"/>
        </a:p>
      </dgm:t>
    </dgm:pt>
    <dgm:pt modelId="{86370B30-3151-49CA-B910-FB6D7801BC6E}" type="parTrans" cxnId="{E67A6DAF-363F-4593-B3D5-CEB0C6E05187}">
      <dgm:prSet/>
      <dgm:spPr/>
      <dgm:t>
        <a:bodyPr/>
        <a:lstStyle/>
        <a:p>
          <a:endParaRPr lang="en-US"/>
        </a:p>
      </dgm:t>
    </dgm:pt>
    <dgm:pt modelId="{966B40DE-6D2C-463D-ABA7-A3DCBACA228E}" type="sibTrans" cxnId="{E67A6DAF-363F-4593-B3D5-CEB0C6E05187}">
      <dgm:prSet/>
      <dgm:spPr/>
      <dgm:t>
        <a:bodyPr/>
        <a:lstStyle/>
        <a:p>
          <a:endParaRPr lang="en-US"/>
        </a:p>
      </dgm:t>
    </dgm:pt>
    <dgm:pt modelId="{397D2ED3-F470-4F45-8F6D-846387F4AB30}">
      <dgm:prSet/>
      <dgm:spPr/>
      <dgm:t>
        <a:bodyPr/>
        <a:lstStyle/>
        <a:p>
          <a:r>
            <a:rPr lang="en-US" dirty="0" smtClean="0"/>
            <a:t>Wheat only</a:t>
          </a:r>
          <a:endParaRPr lang="en-US" dirty="0"/>
        </a:p>
      </dgm:t>
    </dgm:pt>
    <dgm:pt modelId="{FA3A0A71-462A-4E9A-A168-89E065B774FE}" type="parTrans" cxnId="{2782D4D6-CEC9-41B5-89FB-91CD1535CB83}">
      <dgm:prSet/>
      <dgm:spPr/>
      <dgm:t>
        <a:bodyPr/>
        <a:lstStyle/>
        <a:p>
          <a:endParaRPr lang="en-US"/>
        </a:p>
      </dgm:t>
    </dgm:pt>
    <dgm:pt modelId="{F925219E-D2D4-4C04-8D5B-7D0F5FC31408}" type="sibTrans" cxnId="{2782D4D6-CEC9-41B5-89FB-91CD1535CB83}">
      <dgm:prSet/>
      <dgm:spPr/>
      <dgm:t>
        <a:bodyPr/>
        <a:lstStyle/>
        <a:p>
          <a:endParaRPr lang="en-US"/>
        </a:p>
      </dgm:t>
    </dgm:pt>
    <dgm:pt modelId="{F0E8BF25-2BBC-42C1-9F78-09FD75615D4E}">
      <dgm:prSet phldrT="[Text]"/>
      <dgm:spPr/>
      <dgm:t>
        <a:bodyPr/>
        <a:lstStyle/>
        <a:p>
          <a:r>
            <a:rPr lang="en-US" dirty="0" smtClean="0"/>
            <a:t>Milo only</a:t>
          </a:r>
          <a:endParaRPr lang="en-US" dirty="0"/>
        </a:p>
      </dgm:t>
    </dgm:pt>
    <dgm:pt modelId="{C2966CA5-2692-4FC5-BDED-A7DEB17A1790}" type="parTrans" cxnId="{2DCABF23-F824-4FBE-8D9C-A671103D10B1}">
      <dgm:prSet/>
      <dgm:spPr/>
      <dgm:t>
        <a:bodyPr/>
        <a:lstStyle/>
        <a:p>
          <a:endParaRPr lang="en-US"/>
        </a:p>
      </dgm:t>
    </dgm:pt>
    <dgm:pt modelId="{F1E0A208-B920-4250-8811-FD117CDA9363}" type="sibTrans" cxnId="{2DCABF23-F824-4FBE-8D9C-A671103D10B1}">
      <dgm:prSet/>
      <dgm:spPr/>
      <dgm:t>
        <a:bodyPr/>
        <a:lstStyle/>
        <a:p>
          <a:endParaRPr lang="en-US"/>
        </a:p>
      </dgm:t>
    </dgm:pt>
    <dgm:pt modelId="{25ADBE7B-41E2-4FF8-9AD3-71A294E99355}">
      <dgm:prSet phldrT="[Text]"/>
      <dgm:spPr/>
      <dgm:t>
        <a:bodyPr/>
        <a:lstStyle/>
        <a:p>
          <a:r>
            <a:rPr lang="en-US" dirty="0" smtClean="0"/>
            <a:t>NO Antidote</a:t>
          </a:r>
          <a:endParaRPr lang="en-US" dirty="0"/>
        </a:p>
      </dgm:t>
    </dgm:pt>
    <dgm:pt modelId="{8438A5C1-6E41-44C9-923F-068FA7D31D46}" type="parTrans" cxnId="{DEE291EA-7E3D-438A-9414-177F650C486E}">
      <dgm:prSet/>
      <dgm:spPr/>
      <dgm:t>
        <a:bodyPr/>
        <a:lstStyle/>
        <a:p>
          <a:endParaRPr lang="en-US"/>
        </a:p>
      </dgm:t>
    </dgm:pt>
    <dgm:pt modelId="{71AF0ADD-89D8-4537-98E6-5504047CE2E3}" type="sibTrans" cxnId="{DEE291EA-7E3D-438A-9414-177F650C486E}">
      <dgm:prSet/>
      <dgm:spPr/>
      <dgm:t>
        <a:bodyPr/>
        <a:lstStyle/>
        <a:p>
          <a:endParaRPr lang="en-US"/>
        </a:p>
      </dgm:t>
    </dgm:pt>
    <dgm:pt modelId="{342AABF8-E546-41F9-A377-2F15E47084A7}">
      <dgm:prSet phldrT="[Text]"/>
      <dgm:spPr/>
      <dgm:t>
        <a:bodyPr/>
        <a:lstStyle/>
        <a:p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dirty="0" smtClean="0"/>
            <a:t> Gen. anti-</a:t>
          </a:r>
          <a:r>
            <a:rPr lang="en-US" dirty="0" err="1" smtClean="0"/>
            <a:t>coag</a:t>
          </a:r>
          <a:endParaRPr lang="en-US" dirty="0"/>
        </a:p>
      </dgm:t>
    </dgm:pt>
    <dgm:pt modelId="{B587E807-1D14-4844-94FE-1A767A7A066D}" type="parTrans" cxnId="{C476D552-461C-4D8D-8F50-EC0AFD15C79F}">
      <dgm:prSet/>
      <dgm:spPr/>
      <dgm:t>
        <a:bodyPr/>
        <a:lstStyle/>
        <a:p>
          <a:endParaRPr lang="en-US"/>
        </a:p>
      </dgm:t>
    </dgm:pt>
    <dgm:pt modelId="{D03B8609-86B3-46C0-ABB0-4E4F01749776}" type="sibTrans" cxnId="{C476D552-461C-4D8D-8F50-EC0AFD15C79F}">
      <dgm:prSet/>
      <dgm:spPr/>
      <dgm:t>
        <a:bodyPr/>
        <a:lstStyle/>
        <a:p>
          <a:endParaRPr lang="en-US"/>
        </a:p>
      </dgm:t>
    </dgm:pt>
    <dgm:pt modelId="{F95C1704-F706-458E-AA46-4BDE3CB0F70E}">
      <dgm:prSet/>
      <dgm:spPr/>
      <dgm:t>
        <a:bodyPr/>
        <a:lstStyle/>
        <a:p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dirty="0" smtClean="0"/>
            <a:t> Gen. anti-</a:t>
          </a:r>
          <a:r>
            <a:rPr lang="en-US" dirty="0" err="1" smtClean="0"/>
            <a:t>coag</a:t>
          </a:r>
          <a:endParaRPr lang="en-US" dirty="0"/>
        </a:p>
      </dgm:t>
    </dgm:pt>
    <dgm:pt modelId="{F6EBA0C2-B76E-4F8C-A56B-1CD761DE8D70}" type="parTrans" cxnId="{42F730E9-53A8-4023-8483-23BEF489E3FA}">
      <dgm:prSet/>
      <dgm:spPr/>
      <dgm:t>
        <a:bodyPr/>
        <a:lstStyle/>
        <a:p>
          <a:endParaRPr lang="en-US"/>
        </a:p>
      </dgm:t>
    </dgm:pt>
    <dgm:pt modelId="{20647A3E-5D44-4266-BB8B-D2AE90BC34BA}" type="sibTrans" cxnId="{42F730E9-53A8-4023-8483-23BEF489E3FA}">
      <dgm:prSet/>
      <dgm:spPr/>
      <dgm:t>
        <a:bodyPr/>
        <a:lstStyle/>
        <a:p>
          <a:endParaRPr lang="en-US"/>
        </a:p>
      </dgm:t>
    </dgm:pt>
    <dgm:pt modelId="{F03D1BC2-20CC-4F84-BDC8-910E8BEBA524}">
      <dgm:prSet phldrT="[Text]"/>
      <dgm:spPr/>
      <dgm:t>
        <a:bodyPr/>
        <a:lstStyle/>
        <a:p>
          <a:r>
            <a:rPr lang="en-US" dirty="0" smtClean="0"/>
            <a:t>Acute</a:t>
          </a:r>
          <a:endParaRPr lang="en-US" dirty="0"/>
        </a:p>
      </dgm:t>
    </dgm:pt>
    <dgm:pt modelId="{1AD1BE34-F2BE-43FC-A4C4-4FB29BF8AC8A}" type="parTrans" cxnId="{33A98A75-A250-41C2-A013-3C61A99279BC}">
      <dgm:prSet/>
      <dgm:spPr/>
      <dgm:t>
        <a:bodyPr/>
        <a:lstStyle/>
        <a:p>
          <a:endParaRPr lang="en-US"/>
        </a:p>
      </dgm:t>
    </dgm:pt>
    <dgm:pt modelId="{2A750E08-F4E1-4248-8217-3C8749AABD13}" type="sibTrans" cxnId="{33A98A75-A250-41C2-A013-3C61A99279BC}">
      <dgm:prSet/>
      <dgm:spPr/>
      <dgm:t>
        <a:bodyPr/>
        <a:lstStyle/>
        <a:p>
          <a:endParaRPr lang="en-US"/>
        </a:p>
      </dgm:t>
    </dgm:pt>
    <dgm:pt modelId="{9DC0511B-C4BA-4A91-9661-29ACEE88ED25}">
      <dgm:prSet phldrT="[Text]"/>
      <dgm:spPr/>
      <dgm:t>
        <a:bodyPr/>
        <a:lstStyle/>
        <a:p>
          <a:r>
            <a:rPr lang="en-US" dirty="0" smtClean="0"/>
            <a:t>Acute</a:t>
          </a:r>
          <a:endParaRPr lang="en-US" dirty="0"/>
        </a:p>
      </dgm:t>
    </dgm:pt>
    <dgm:pt modelId="{610DEE5B-9C0B-4255-ACD8-930B566A4470}" type="parTrans" cxnId="{C8ABD921-C04D-43FD-B9BD-3BA199989C52}">
      <dgm:prSet/>
      <dgm:spPr/>
      <dgm:t>
        <a:bodyPr/>
        <a:lstStyle/>
        <a:p>
          <a:endParaRPr lang="en-US"/>
        </a:p>
      </dgm:t>
    </dgm:pt>
    <dgm:pt modelId="{7A052466-F5F1-4E02-9D72-3F91372F02E0}" type="sibTrans" cxnId="{C8ABD921-C04D-43FD-B9BD-3BA199989C52}">
      <dgm:prSet/>
      <dgm:spPr/>
      <dgm:t>
        <a:bodyPr/>
        <a:lstStyle/>
        <a:p>
          <a:endParaRPr lang="en-US"/>
        </a:p>
      </dgm:t>
    </dgm:pt>
    <dgm:pt modelId="{6194AA9E-4EC1-4BBB-B4B6-9A20519B16F5}" type="pres">
      <dgm:prSet presAssocID="{F2F8D149-E919-457A-8FE0-466769678C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7CD95D-68CD-46AA-B817-BDDF9A2F7BDB}" type="pres">
      <dgm:prSet presAssocID="{E03EC686-805F-416F-AB4D-B737FA276CD2}" presName="composite" presStyleCnt="0"/>
      <dgm:spPr/>
    </dgm:pt>
    <dgm:pt modelId="{3C475CAD-0BD4-4DE0-AF9C-96FD107732B0}" type="pres">
      <dgm:prSet presAssocID="{E03EC686-805F-416F-AB4D-B737FA276CD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32B9B0-79A7-4091-9EBD-655B272A52B3}" type="pres">
      <dgm:prSet presAssocID="{E03EC686-805F-416F-AB4D-B737FA276CD2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FBCEE-BB2B-4639-8EC5-05FCA2F026F6}" type="pres">
      <dgm:prSet presAssocID="{BD058AE8-FCDA-48DF-AB88-569D4C93256C}" presName="space" presStyleCnt="0"/>
      <dgm:spPr/>
    </dgm:pt>
    <dgm:pt modelId="{FB590E2F-EA4A-486C-82CE-2FD0B9BA17DA}" type="pres">
      <dgm:prSet presAssocID="{52259FD6-054B-45B2-8EB8-A0B761AEAA65}" presName="composite" presStyleCnt="0"/>
      <dgm:spPr/>
    </dgm:pt>
    <dgm:pt modelId="{34E3F65E-829D-4898-87FD-D99B4598B1D8}" type="pres">
      <dgm:prSet presAssocID="{52259FD6-054B-45B2-8EB8-A0B761AEAA6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EFB49-5417-4045-83F4-228625DCA1CE}" type="pres">
      <dgm:prSet presAssocID="{52259FD6-054B-45B2-8EB8-A0B761AEAA6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A0E2D-77AE-4BBD-9434-95A3D9D718DD}" type="pres">
      <dgm:prSet presAssocID="{B3C68D28-685B-452B-96AD-DA77197224C3}" presName="space" presStyleCnt="0"/>
      <dgm:spPr/>
    </dgm:pt>
    <dgm:pt modelId="{8A8497FA-D899-4792-8549-CF291C59CBDB}" type="pres">
      <dgm:prSet presAssocID="{28551987-ACF4-4FE8-8FBA-4CF426AA3F80}" presName="composite" presStyleCnt="0"/>
      <dgm:spPr/>
    </dgm:pt>
    <dgm:pt modelId="{47C73257-3C60-4AAD-A0E0-CB009F312721}" type="pres">
      <dgm:prSet presAssocID="{28551987-ACF4-4FE8-8FBA-4CF426AA3F8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1FC70F-B88C-4863-A304-5894FEFF1FDF}" type="pres">
      <dgm:prSet presAssocID="{28551987-ACF4-4FE8-8FBA-4CF426AA3F80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057E1-2C9C-41DD-8D17-9425942CAB50}" type="pres">
      <dgm:prSet presAssocID="{BECBCA73-EBED-41CA-A50D-B108D6A060D8}" presName="space" presStyleCnt="0"/>
      <dgm:spPr/>
    </dgm:pt>
    <dgm:pt modelId="{5D0C4684-2856-41B2-9549-73C6EC5CCD46}" type="pres">
      <dgm:prSet presAssocID="{356E6961-573D-43A1-9C37-A9CC847D70E2}" presName="composite" presStyleCnt="0"/>
      <dgm:spPr/>
    </dgm:pt>
    <dgm:pt modelId="{1D801A7A-6FD5-4C9E-B14A-2BCF1353C015}" type="pres">
      <dgm:prSet presAssocID="{356E6961-573D-43A1-9C37-A9CC847D70E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C9927-F254-4DAA-91B0-A0DF45214B5B}" type="pres">
      <dgm:prSet presAssocID="{356E6961-573D-43A1-9C37-A9CC847D70E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E1E90B-766F-4D15-B5E7-354B061715E0}" srcId="{E03EC686-805F-416F-AB4D-B737FA276CD2}" destId="{37C507F0-6226-4A21-ABA9-3BC033F82E34}" srcOrd="0" destOrd="0" parTransId="{FAD72268-A72E-4459-963E-6D1B263AC46C}" sibTransId="{22C02367-7E0D-4124-B984-CBBD68F3AF30}"/>
    <dgm:cxn modelId="{DEE291EA-7E3D-438A-9414-177F650C486E}" srcId="{356E6961-573D-43A1-9C37-A9CC847D70E2}" destId="{25ADBE7B-41E2-4FF8-9AD3-71A294E99355}" srcOrd="2" destOrd="0" parTransId="{8438A5C1-6E41-44C9-923F-068FA7D31D46}" sibTransId="{71AF0ADD-89D8-4537-98E6-5504047CE2E3}"/>
    <dgm:cxn modelId="{33A98A75-A250-41C2-A013-3C61A99279BC}" srcId="{28551987-ACF4-4FE8-8FBA-4CF426AA3F80}" destId="{F03D1BC2-20CC-4F84-BDC8-910E8BEBA524}" srcOrd="1" destOrd="0" parTransId="{1AD1BE34-F2BE-43FC-A4C4-4FB29BF8AC8A}" sibTransId="{2A750E08-F4E1-4248-8217-3C8749AABD13}"/>
    <dgm:cxn modelId="{04352CCC-A7ED-4B02-B2A1-A459AFDF42A0}" type="presOf" srcId="{342AABF8-E546-41F9-A377-2F15E47084A7}" destId="{6D32B9B0-79A7-4091-9EBD-655B272A52B3}" srcOrd="0" destOrd="1" presId="urn:microsoft.com/office/officeart/2005/8/layout/hList1"/>
    <dgm:cxn modelId="{D52D69B7-EE66-4B43-915A-CD3ED4178DEF}" srcId="{52259FD6-054B-45B2-8EB8-A0B761AEAA65}" destId="{C5E329B6-EFD7-4A16-A7A8-FFE95751F3DA}" srcOrd="0" destOrd="0" parTransId="{E6F99102-35E4-4CE4-BF01-353E5FAFFE9E}" sibTransId="{2A2470AA-5BE1-4F8C-99C5-0F751C459371}"/>
    <dgm:cxn modelId="{6F29232A-BAC7-491A-9EF1-D39804F7A047}" srcId="{28551987-ACF4-4FE8-8FBA-4CF426AA3F80}" destId="{B4C61949-68CE-4B63-B423-4CB2F5B575D8}" srcOrd="0" destOrd="0" parTransId="{A3908BB4-9DA1-46CF-A559-F641F4F0430A}" sibTransId="{290D7609-6022-428D-A1A2-9DABC65E8D4F}"/>
    <dgm:cxn modelId="{81ABE7C2-D79E-4845-8B7D-55652373D167}" srcId="{F2F8D149-E919-457A-8FE0-466769678C92}" destId="{28551987-ACF4-4FE8-8FBA-4CF426AA3F80}" srcOrd="2" destOrd="0" parTransId="{C5A02184-5D8D-4604-B8C4-9EDCD4C139ED}" sibTransId="{BECBCA73-EBED-41CA-A50D-B108D6A060D8}"/>
    <dgm:cxn modelId="{C476D552-461C-4D8D-8F50-EC0AFD15C79F}" srcId="{E03EC686-805F-416F-AB4D-B737FA276CD2}" destId="{342AABF8-E546-41F9-A377-2F15E47084A7}" srcOrd="1" destOrd="0" parTransId="{B587E807-1D14-4844-94FE-1A767A7A066D}" sibTransId="{D03B8609-86B3-46C0-ABB0-4E4F01749776}"/>
    <dgm:cxn modelId="{56D8DDD7-884C-4065-90FC-2BCA83C1B3D8}" srcId="{28551987-ACF4-4FE8-8FBA-4CF426AA3F80}" destId="{1BD3CC14-6D3F-4F1F-985B-880436449B27}" srcOrd="2" destOrd="0" parTransId="{ED1AA988-730F-483D-B71E-31AC4D7DD082}" sibTransId="{B04A2356-0934-463B-93E1-F16ED6C61E44}"/>
    <dgm:cxn modelId="{70518114-D4E3-469F-9ECB-1C14EC716B09}" type="presOf" srcId="{B4C61949-68CE-4B63-B423-4CB2F5B575D8}" destId="{761FC70F-B88C-4863-A304-5894FEFF1FDF}" srcOrd="0" destOrd="0" presId="urn:microsoft.com/office/officeart/2005/8/layout/hList1"/>
    <dgm:cxn modelId="{0FBE2A75-4E6D-4B47-A058-245ADDB362BF}" type="presOf" srcId="{986803DC-1C6C-4D07-B100-2A17432BE9B5}" destId="{282C9927-F254-4DAA-91B0-A0DF45214B5B}" srcOrd="0" destOrd="3" presId="urn:microsoft.com/office/officeart/2005/8/layout/hList1"/>
    <dgm:cxn modelId="{2E657608-FD4B-45EB-A14D-1384814F5A7E}" type="presOf" srcId="{90012827-1AB8-49AE-B84B-08D632CA64B2}" destId="{6D32B9B0-79A7-4091-9EBD-655B272A52B3}" srcOrd="0" destOrd="2" presId="urn:microsoft.com/office/officeart/2005/8/layout/hList1"/>
    <dgm:cxn modelId="{EB700BDA-9FA5-4B5F-821B-70EAFD2E7CD2}" srcId="{F2F8D149-E919-457A-8FE0-466769678C92}" destId="{356E6961-573D-43A1-9C37-A9CC847D70E2}" srcOrd="3" destOrd="0" parTransId="{792058F0-3921-4655-A873-C0F3AE211B5A}" sibTransId="{6D302E72-CB74-4764-A6B7-F652DFAF1A26}"/>
    <dgm:cxn modelId="{DECE7FF6-BD59-4DEA-8C2F-1063A21E76F3}" srcId="{F2F8D149-E919-457A-8FE0-466769678C92}" destId="{E03EC686-805F-416F-AB4D-B737FA276CD2}" srcOrd="0" destOrd="0" parTransId="{9F575A0F-8A3D-4A12-920B-036E6E7B6B96}" sibTransId="{BD058AE8-FCDA-48DF-AB88-569D4C93256C}"/>
    <dgm:cxn modelId="{2DCABF23-F824-4FBE-8D9C-A671103D10B1}" srcId="{28551987-ACF4-4FE8-8FBA-4CF426AA3F80}" destId="{F0E8BF25-2BBC-42C1-9F78-09FD75615D4E}" srcOrd="3" destOrd="0" parTransId="{C2966CA5-2692-4FC5-BDED-A7DEB17A1790}" sibTransId="{F1E0A208-B920-4250-8811-FD117CDA9363}"/>
    <dgm:cxn modelId="{98F50BA2-F15C-436C-9B35-72F40A3D8F04}" srcId="{E03EC686-805F-416F-AB4D-B737FA276CD2}" destId="{435F93A0-8089-4ACF-AE58-97680B078949}" srcOrd="3" destOrd="0" parTransId="{F1635258-F4A3-41FD-9489-DBDDBCD8E49A}" sibTransId="{92ED26E4-E11D-4F40-9135-1C0282150F9A}"/>
    <dgm:cxn modelId="{6311CE50-074D-44E9-ADCC-46CBA4E75A9C}" type="presOf" srcId="{435F93A0-8089-4ACF-AE58-97680B078949}" destId="{6D32B9B0-79A7-4091-9EBD-655B272A52B3}" srcOrd="0" destOrd="3" presId="urn:microsoft.com/office/officeart/2005/8/layout/hList1"/>
    <dgm:cxn modelId="{C8ABD921-C04D-43FD-B9BD-3BA199989C52}" srcId="{356E6961-573D-43A1-9C37-A9CC847D70E2}" destId="{9DC0511B-C4BA-4A91-9661-29ACEE88ED25}" srcOrd="1" destOrd="0" parTransId="{610DEE5B-9C0B-4255-ACD8-930B566A4470}" sibTransId="{7A052466-F5F1-4E02-9D72-3F91372F02E0}"/>
    <dgm:cxn modelId="{A4CA9CB4-AF7A-4160-AB68-18CD2A7393FC}" type="presOf" srcId="{53423A21-7B64-4166-8FED-951167E39D9C}" destId="{282C9927-F254-4DAA-91B0-A0DF45214B5B}" srcOrd="0" destOrd="0" presId="urn:microsoft.com/office/officeart/2005/8/layout/hList1"/>
    <dgm:cxn modelId="{E67A6DAF-363F-4593-B3D5-CEB0C6E05187}" srcId="{52259FD6-054B-45B2-8EB8-A0B761AEAA65}" destId="{1524DD4C-BADD-4971-ACC3-A7E9B6A4FDDA}" srcOrd="2" destOrd="0" parTransId="{86370B30-3151-49CA-B910-FB6D7801BC6E}" sibTransId="{966B40DE-6D2C-463D-ABA7-A3DCBACA228E}"/>
    <dgm:cxn modelId="{C4F003AF-F00B-4CB3-A1C6-4BAF8C450F80}" type="presOf" srcId="{1524DD4C-BADD-4971-ACC3-A7E9B6A4FDDA}" destId="{CDEEFB49-5417-4045-83F4-228625DCA1CE}" srcOrd="0" destOrd="2" presId="urn:microsoft.com/office/officeart/2005/8/layout/hList1"/>
    <dgm:cxn modelId="{57F363EA-D10A-4A7E-A1A4-D20FF05CF629}" type="presOf" srcId="{52259FD6-054B-45B2-8EB8-A0B761AEAA65}" destId="{34E3F65E-829D-4898-87FD-D99B4598B1D8}" srcOrd="0" destOrd="0" presId="urn:microsoft.com/office/officeart/2005/8/layout/hList1"/>
    <dgm:cxn modelId="{4A3BC98A-E8FE-4DE9-9185-63299DEEA9D8}" type="presOf" srcId="{F2F8D149-E919-457A-8FE0-466769678C92}" destId="{6194AA9E-4EC1-4BBB-B4B6-9A20519B16F5}" srcOrd="0" destOrd="0" presId="urn:microsoft.com/office/officeart/2005/8/layout/hList1"/>
    <dgm:cxn modelId="{C6E386E1-4E99-417D-BBFE-D97D5452BAE3}" type="presOf" srcId="{397D2ED3-F470-4F45-8F6D-846387F4AB30}" destId="{CDEEFB49-5417-4045-83F4-228625DCA1CE}" srcOrd="0" destOrd="3" presId="urn:microsoft.com/office/officeart/2005/8/layout/hList1"/>
    <dgm:cxn modelId="{C22F1525-DDD2-4A52-9666-5ADCF68116D7}" srcId="{E03EC686-805F-416F-AB4D-B737FA276CD2}" destId="{90012827-1AB8-49AE-B84B-08D632CA64B2}" srcOrd="2" destOrd="0" parTransId="{E61000A2-5CA2-433D-92FE-4D72A00BAEDF}" sibTransId="{00578DA7-B75F-48D5-875B-E02E8819455C}"/>
    <dgm:cxn modelId="{42F730E9-53A8-4023-8483-23BEF489E3FA}" srcId="{52259FD6-054B-45B2-8EB8-A0B761AEAA65}" destId="{F95C1704-F706-458E-AA46-4BDE3CB0F70E}" srcOrd="1" destOrd="0" parTransId="{F6EBA0C2-B76E-4F8C-A56B-1CD761DE8D70}" sibTransId="{20647A3E-5D44-4266-BB8B-D2AE90BC34BA}"/>
    <dgm:cxn modelId="{E02E0EA5-AA76-4922-9DC3-EA9394B38A5C}" type="presOf" srcId="{1BD3CC14-6D3F-4F1F-985B-880436449B27}" destId="{761FC70F-B88C-4863-A304-5894FEFF1FDF}" srcOrd="0" destOrd="2" presId="urn:microsoft.com/office/officeart/2005/8/layout/hList1"/>
    <dgm:cxn modelId="{DBB4EE95-DA40-45AA-BCE7-9BE4E02AB0F0}" type="presOf" srcId="{9DC0511B-C4BA-4A91-9661-29ACEE88ED25}" destId="{282C9927-F254-4DAA-91B0-A0DF45214B5B}" srcOrd="0" destOrd="1" presId="urn:microsoft.com/office/officeart/2005/8/layout/hList1"/>
    <dgm:cxn modelId="{E9603675-8EB4-41F8-B374-F2F1EC586051}" srcId="{356E6961-573D-43A1-9C37-A9CC847D70E2}" destId="{986803DC-1C6C-4D07-B100-2A17432BE9B5}" srcOrd="3" destOrd="0" parTransId="{DDE16A80-53A9-4885-9409-7F8EC7880256}" sibTransId="{6F12D7BF-BE9D-4B72-BD2A-8BCCD9558441}"/>
    <dgm:cxn modelId="{12D2639E-3EE5-42CE-B47A-DAA73C8418D1}" srcId="{F2F8D149-E919-457A-8FE0-466769678C92}" destId="{52259FD6-054B-45B2-8EB8-A0B761AEAA65}" srcOrd="1" destOrd="0" parTransId="{D8C6328F-1E09-4849-A81A-5C9A40E92EB9}" sibTransId="{B3C68D28-685B-452B-96AD-DA77197224C3}"/>
    <dgm:cxn modelId="{2782D4D6-CEC9-41B5-89FB-91CD1535CB83}" srcId="{52259FD6-054B-45B2-8EB8-A0B761AEAA65}" destId="{397D2ED3-F470-4F45-8F6D-846387F4AB30}" srcOrd="3" destOrd="0" parTransId="{FA3A0A71-462A-4E9A-A168-89E065B774FE}" sibTransId="{F925219E-D2D4-4C04-8D5B-7D0F5FC31408}"/>
    <dgm:cxn modelId="{AD6042F3-F7DA-48EA-82FC-1E0A864BD037}" type="presOf" srcId="{F0E8BF25-2BBC-42C1-9F78-09FD75615D4E}" destId="{761FC70F-B88C-4863-A304-5894FEFF1FDF}" srcOrd="0" destOrd="3" presId="urn:microsoft.com/office/officeart/2005/8/layout/hList1"/>
    <dgm:cxn modelId="{2DF9AC1B-2DA2-4E5E-844C-9166E38B6ABC}" type="presOf" srcId="{28551987-ACF4-4FE8-8FBA-4CF426AA3F80}" destId="{47C73257-3C60-4AAD-A0E0-CB009F312721}" srcOrd="0" destOrd="0" presId="urn:microsoft.com/office/officeart/2005/8/layout/hList1"/>
    <dgm:cxn modelId="{0E140218-CC5E-4947-82FC-0D67A55758CD}" type="presOf" srcId="{356E6961-573D-43A1-9C37-A9CC847D70E2}" destId="{1D801A7A-6FD5-4C9E-B14A-2BCF1353C015}" srcOrd="0" destOrd="0" presId="urn:microsoft.com/office/officeart/2005/8/layout/hList1"/>
    <dgm:cxn modelId="{7484E1A0-F0E6-4FF8-9687-A919C62687D1}" srcId="{356E6961-573D-43A1-9C37-A9CC847D70E2}" destId="{53423A21-7B64-4166-8FED-951167E39D9C}" srcOrd="0" destOrd="0" parTransId="{22EDA6CB-42F4-46C3-92CA-8530F7419394}" sibTransId="{C0307A55-3814-4EE3-8687-96D2ABDFF769}"/>
    <dgm:cxn modelId="{486BAFFC-5CFF-40EE-9F46-41C3C7EE82B4}" type="presOf" srcId="{F03D1BC2-20CC-4F84-BDC8-910E8BEBA524}" destId="{761FC70F-B88C-4863-A304-5894FEFF1FDF}" srcOrd="0" destOrd="1" presId="urn:microsoft.com/office/officeart/2005/8/layout/hList1"/>
    <dgm:cxn modelId="{44891AC7-17CA-40B0-9288-07194ACB4035}" type="presOf" srcId="{25ADBE7B-41E2-4FF8-9AD3-71A294E99355}" destId="{282C9927-F254-4DAA-91B0-A0DF45214B5B}" srcOrd="0" destOrd="2" presId="urn:microsoft.com/office/officeart/2005/8/layout/hList1"/>
    <dgm:cxn modelId="{756C4238-C1F1-466B-AC16-4BE8FAFF7707}" type="presOf" srcId="{E03EC686-805F-416F-AB4D-B737FA276CD2}" destId="{3C475CAD-0BD4-4DE0-AF9C-96FD107732B0}" srcOrd="0" destOrd="0" presId="urn:microsoft.com/office/officeart/2005/8/layout/hList1"/>
    <dgm:cxn modelId="{E391D636-AEAA-4251-AE6C-3E8C60681F2C}" type="presOf" srcId="{37C507F0-6226-4A21-ABA9-3BC033F82E34}" destId="{6D32B9B0-79A7-4091-9EBD-655B272A52B3}" srcOrd="0" destOrd="0" presId="urn:microsoft.com/office/officeart/2005/8/layout/hList1"/>
    <dgm:cxn modelId="{0B2E844C-33E5-4F38-A513-644FECB64AE6}" type="presOf" srcId="{F95C1704-F706-458E-AA46-4BDE3CB0F70E}" destId="{CDEEFB49-5417-4045-83F4-228625DCA1CE}" srcOrd="0" destOrd="1" presId="urn:microsoft.com/office/officeart/2005/8/layout/hList1"/>
    <dgm:cxn modelId="{5BA3C948-48B7-410A-B92A-4E68E4AF2B15}" type="presOf" srcId="{C5E329B6-EFD7-4A16-A7A8-FFE95751F3DA}" destId="{CDEEFB49-5417-4045-83F4-228625DCA1CE}" srcOrd="0" destOrd="0" presId="urn:microsoft.com/office/officeart/2005/8/layout/hList1"/>
    <dgm:cxn modelId="{11291EFB-0740-49A0-B1A7-842DBD25C586}" type="presParOf" srcId="{6194AA9E-4EC1-4BBB-B4B6-9A20519B16F5}" destId="{1F7CD95D-68CD-46AA-B817-BDDF9A2F7BDB}" srcOrd="0" destOrd="0" presId="urn:microsoft.com/office/officeart/2005/8/layout/hList1"/>
    <dgm:cxn modelId="{485D6B6F-9559-4E4E-B8C8-346D19B7B2B6}" type="presParOf" srcId="{1F7CD95D-68CD-46AA-B817-BDDF9A2F7BDB}" destId="{3C475CAD-0BD4-4DE0-AF9C-96FD107732B0}" srcOrd="0" destOrd="0" presId="urn:microsoft.com/office/officeart/2005/8/layout/hList1"/>
    <dgm:cxn modelId="{1B074039-6DC0-4D1F-A94B-DFCF9EA32067}" type="presParOf" srcId="{1F7CD95D-68CD-46AA-B817-BDDF9A2F7BDB}" destId="{6D32B9B0-79A7-4091-9EBD-655B272A52B3}" srcOrd="1" destOrd="0" presId="urn:microsoft.com/office/officeart/2005/8/layout/hList1"/>
    <dgm:cxn modelId="{CA2A501D-8199-4A37-B48D-9F35BED97020}" type="presParOf" srcId="{6194AA9E-4EC1-4BBB-B4B6-9A20519B16F5}" destId="{D64FBCEE-BB2B-4639-8EC5-05FCA2F026F6}" srcOrd="1" destOrd="0" presId="urn:microsoft.com/office/officeart/2005/8/layout/hList1"/>
    <dgm:cxn modelId="{589C4AF0-E81E-4F4F-BFD6-C4B3403237A1}" type="presParOf" srcId="{6194AA9E-4EC1-4BBB-B4B6-9A20519B16F5}" destId="{FB590E2F-EA4A-486C-82CE-2FD0B9BA17DA}" srcOrd="2" destOrd="0" presId="urn:microsoft.com/office/officeart/2005/8/layout/hList1"/>
    <dgm:cxn modelId="{8A2EDDDC-ECDB-4E01-AD52-6578D1AAEECF}" type="presParOf" srcId="{FB590E2F-EA4A-486C-82CE-2FD0B9BA17DA}" destId="{34E3F65E-829D-4898-87FD-D99B4598B1D8}" srcOrd="0" destOrd="0" presId="urn:microsoft.com/office/officeart/2005/8/layout/hList1"/>
    <dgm:cxn modelId="{41FE9B5D-2162-46E2-B457-28C9C6845EAB}" type="presParOf" srcId="{FB590E2F-EA4A-486C-82CE-2FD0B9BA17DA}" destId="{CDEEFB49-5417-4045-83F4-228625DCA1CE}" srcOrd="1" destOrd="0" presId="urn:microsoft.com/office/officeart/2005/8/layout/hList1"/>
    <dgm:cxn modelId="{4C598FD7-47ED-4BF8-8A46-9583D4CED819}" type="presParOf" srcId="{6194AA9E-4EC1-4BBB-B4B6-9A20519B16F5}" destId="{59EA0E2D-77AE-4BBD-9434-95A3D9D718DD}" srcOrd="3" destOrd="0" presId="urn:microsoft.com/office/officeart/2005/8/layout/hList1"/>
    <dgm:cxn modelId="{4B868DAF-4946-4C24-852B-65A6BC542592}" type="presParOf" srcId="{6194AA9E-4EC1-4BBB-B4B6-9A20519B16F5}" destId="{8A8497FA-D899-4792-8549-CF291C59CBDB}" srcOrd="4" destOrd="0" presId="urn:microsoft.com/office/officeart/2005/8/layout/hList1"/>
    <dgm:cxn modelId="{5C6BA504-2F60-4E47-B530-7D0CC035331F}" type="presParOf" srcId="{8A8497FA-D899-4792-8549-CF291C59CBDB}" destId="{47C73257-3C60-4AAD-A0E0-CB009F312721}" srcOrd="0" destOrd="0" presId="urn:microsoft.com/office/officeart/2005/8/layout/hList1"/>
    <dgm:cxn modelId="{7377230C-0260-4D61-A60A-0FD3C8B4DAF1}" type="presParOf" srcId="{8A8497FA-D899-4792-8549-CF291C59CBDB}" destId="{761FC70F-B88C-4863-A304-5894FEFF1FDF}" srcOrd="1" destOrd="0" presId="urn:microsoft.com/office/officeart/2005/8/layout/hList1"/>
    <dgm:cxn modelId="{619EE1F3-90AD-49A3-B8D8-0F49EA9E0610}" type="presParOf" srcId="{6194AA9E-4EC1-4BBB-B4B6-9A20519B16F5}" destId="{678057E1-2C9C-41DD-8D17-9425942CAB50}" srcOrd="5" destOrd="0" presId="urn:microsoft.com/office/officeart/2005/8/layout/hList1"/>
    <dgm:cxn modelId="{A37FFA64-D7DD-46FD-BE9D-F8025F730CC9}" type="presParOf" srcId="{6194AA9E-4EC1-4BBB-B4B6-9A20519B16F5}" destId="{5D0C4684-2856-41B2-9549-73C6EC5CCD46}" srcOrd="6" destOrd="0" presId="urn:microsoft.com/office/officeart/2005/8/layout/hList1"/>
    <dgm:cxn modelId="{6C43B5B0-CA25-4B70-9559-60B83B06E544}" type="presParOf" srcId="{5D0C4684-2856-41B2-9549-73C6EC5CCD46}" destId="{1D801A7A-6FD5-4C9E-B14A-2BCF1353C015}" srcOrd="0" destOrd="0" presId="urn:microsoft.com/office/officeart/2005/8/layout/hList1"/>
    <dgm:cxn modelId="{DF33FA62-8685-4619-89B8-8AA416042235}" type="presParOf" srcId="{5D0C4684-2856-41B2-9549-73C6EC5CCD46}" destId="{282C9927-F254-4DAA-91B0-A0DF45214B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12A7B0-AE49-430B-8FAE-8CAF82A12AE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DF09B7-6AC9-4F9B-B035-8826EC60E305}">
      <dgm:prSet phldrT="[Text]"/>
      <dgm:spPr/>
      <dgm:t>
        <a:bodyPr/>
        <a:lstStyle/>
        <a:p>
          <a:r>
            <a:rPr lang="en-US" dirty="0" err="1" smtClean="0"/>
            <a:t>Diphacinone</a:t>
          </a:r>
          <a:endParaRPr lang="en-US" dirty="0" smtClean="0"/>
        </a:p>
      </dgm:t>
    </dgm:pt>
    <dgm:pt modelId="{FE2C7171-A957-4D9C-899F-8A8203002B63}" type="parTrans" cxnId="{D9745231-68DA-4887-BBAD-56441DB4945D}">
      <dgm:prSet/>
      <dgm:spPr/>
      <dgm:t>
        <a:bodyPr/>
        <a:lstStyle/>
        <a:p>
          <a:endParaRPr lang="en-US"/>
        </a:p>
      </dgm:t>
    </dgm:pt>
    <dgm:pt modelId="{53E3281B-63E9-4B15-A74B-BC2D3C5F9530}" type="sibTrans" cxnId="{D9745231-68DA-4887-BBAD-56441DB4945D}">
      <dgm:prSet/>
      <dgm:spPr/>
      <dgm:t>
        <a:bodyPr/>
        <a:lstStyle/>
        <a:p>
          <a:endParaRPr lang="en-US"/>
        </a:p>
      </dgm:t>
    </dgm:pt>
    <dgm:pt modelId="{A0950ABB-2720-4460-9C79-89A249AC44ED}">
      <dgm:prSet phldrT="[Text]"/>
      <dgm:spPr/>
      <dgm:t>
        <a:bodyPr/>
        <a:lstStyle/>
        <a:p>
          <a:pPr algn="ctr"/>
          <a:r>
            <a:rPr lang="en-US" dirty="0" smtClean="0"/>
            <a:t>1.4lbs</a:t>
          </a:r>
          <a:endParaRPr lang="en-US" dirty="0"/>
        </a:p>
      </dgm:t>
    </dgm:pt>
    <dgm:pt modelId="{A1DA5322-38AF-4F75-80D4-0A74D3FF5ECF}" type="parTrans" cxnId="{35271B3E-3865-4834-AD99-CEEB38808055}">
      <dgm:prSet/>
      <dgm:spPr/>
      <dgm:t>
        <a:bodyPr/>
        <a:lstStyle/>
        <a:p>
          <a:endParaRPr lang="en-US"/>
        </a:p>
      </dgm:t>
    </dgm:pt>
    <dgm:pt modelId="{D7996777-ADB4-4775-A2F4-0F5EFD47EF9C}" type="sibTrans" cxnId="{35271B3E-3865-4834-AD99-CEEB38808055}">
      <dgm:prSet/>
      <dgm:spPr/>
      <dgm:t>
        <a:bodyPr/>
        <a:lstStyle/>
        <a:p>
          <a:endParaRPr lang="en-US"/>
        </a:p>
      </dgm:t>
    </dgm:pt>
    <dgm:pt modelId="{89BF98BE-BCFE-4538-A5D8-32BCE92128E7}">
      <dgm:prSet phldrT="[Text]"/>
      <dgm:spPr/>
      <dgm:t>
        <a:bodyPr/>
        <a:lstStyle/>
        <a:p>
          <a:r>
            <a:rPr lang="en-US" dirty="0" smtClean="0"/>
            <a:t>Zinc Phosphide</a:t>
          </a:r>
          <a:endParaRPr lang="en-US" dirty="0"/>
        </a:p>
      </dgm:t>
    </dgm:pt>
    <dgm:pt modelId="{B5369F30-ADDF-408C-A3D4-A16B74EE5FDF}" type="parTrans" cxnId="{052EF306-5C57-49DD-ADAF-598EFEBFD346}">
      <dgm:prSet/>
      <dgm:spPr/>
      <dgm:t>
        <a:bodyPr/>
        <a:lstStyle/>
        <a:p>
          <a:endParaRPr lang="en-US"/>
        </a:p>
      </dgm:t>
    </dgm:pt>
    <dgm:pt modelId="{3E3E7106-BBFE-469F-9AE5-4182A412689F}" type="sibTrans" cxnId="{052EF306-5C57-49DD-ADAF-598EFEBFD346}">
      <dgm:prSet/>
      <dgm:spPr/>
      <dgm:t>
        <a:bodyPr/>
        <a:lstStyle/>
        <a:p>
          <a:endParaRPr lang="en-US"/>
        </a:p>
      </dgm:t>
    </dgm:pt>
    <dgm:pt modelId="{50C0DD77-906F-4423-A82D-1989359F591F}">
      <dgm:prSet phldrT="[Text]"/>
      <dgm:spPr/>
      <dgm:t>
        <a:bodyPr/>
        <a:lstStyle/>
        <a:p>
          <a:pPr algn="ctr"/>
          <a:r>
            <a:rPr lang="en-US" dirty="0" smtClean="0"/>
            <a:t>1.7oz</a:t>
          </a:r>
          <a:endParaRPr lang="en-US" dirty="0"/>
        </a:p>
      </dgm:t>
    </dgm:pt>
    <dgm:pt modelId="{18A620D5-D088-4638-BEF9-32F8ECC58539}" type="parTrans" cxnId="{58A118E0-8268-4939-949E-CF524DCAF2B2}">
      <dgm:prSet/>
      <dgm:spPr/>
      <dgm:t>
        <a:bodyPr/>
        <a:lstStyle/>
        <a:p>
          <a:endParaRPr lang="en-US"/>
        </a:p>
      </dgm:t>
    </dgm:pt>
    <dgm:pt modelId="{8D7A4EB2-695F-4310-90D7-718FA01FF702}" type="sibTrans" cxnId="{58A118E0-8268-4939-949E-CF524DCAF2B2}">
      <dgm:prSet/>
      <dgm:spPr/>
      <dgm:t>
        <a:bodyPr/>
        <a:lstStyle/>
        <a:p>
          <a:endParaRPr lang="en-US"/>
        </a:p>
      </dgm:t>
    </dgm:pt>
    <dgm:pt modelId="{BA82F4CC-4FE7-4CC1-B49D-B8D68A562F3C}">
      <dgm:prSet phldrT="[Text]"/>
      <dgm:spPr/>
      <dgm:t>
        <a:bodyPr/>
        <a:lstStyle/>
        <a:p>
          <a:r>
            <a:rPr lang="en-US" dirty="0" smtClean="0"/>
            <a:t>Strychnine</a:t>
          </a:r>
          <a:endParaRPr lang="en-US" dirty="0"/>
        </a:p>
      </dgm:t>
    </dgm:pt>
    <dgm:pt modelId="{767A9A16-220E-44AE-BF78-5CC100406783}" type="parTrans" cxnId="{948BDA74-F680-4A4F-8CAE-4C2C5D6A257B}">
      <dgm:prSet/>
      <dgm:spPr/>
      <dgm:t>
        <a:bodyPr/>
        <a:lstStyle/>
        <a:p>
          <a:endParaRPr lang="en-US"/>
        </a:p>
      </dgm:t>
    </dgm:pt>
    <dgm:pt modelId="{6DF24242-5AAA-40BD-AEEF-9D80C2865593}" type="sibTrans" cxnId="{948BDA74-F680-4A4F-8CAE-4C2C5D6A257B}">
      <dgm:prSet/>
      <dgm:spPr/>
      <dgm:t>
        <a:bodyPr/>
        <a:lstStyle/>
        <a:p>
          <a:endParaRPr lang="en-US"/>
        </a:p>
      </dgm:t>
    </dgm:pt>
    <dgm:pt modelId="{A379F729-834B-4B5C-A7B0-C5F6329B17CC}">
      <dgm:prSet phldrT="[Text]"/>
      <dgm:spPr/>
      <dgm:t>
        <a:bodyPr/>
        <a:lstStyle/>
        <a:p>
          <a:pPr algn="ctr"/>
          <a:r>
            <a:rPr lang="en-US" dirty="0" smtClean="0"/>
            <a:t>0.5oz</a:t>
          </a:r>
          <a:endParaRPr lang="en-US" dirty="0"/>
        </a:p>
      </dgm:t>
    </dgm:pt>
    <dgm:pt modelId="{0CD27195-26DC-4D88-B86E-38CAFDE60EC8}" type="parTrans" cxnId="{CFB80AFF-B676-4698-8FDF-2B093F9028E2}">
      <dgm:prSet/>
      <dgm:spPr/>
      <dgm:t>
        <a:bodyPr/>
        <a:lstStyle/>
        <a:p>
          <a:endParaRPr lang="en-US"/>
        </a:p>
      </dgm:t>
    </dgm:pt>
    <dgm:pt modelId="{E9276577-9123-4779-9D08-5DE45063C34A}" type="sibTrans" cxnId="{CFB80AFF-B676-4698-8FDF-2B093F9028E2}">
      <dgm:prSet/>
      <dgm:spPr/>
      <dgm:t>
        <a:bodyPr/>
        <a:lstStyle/>
        <a:p>
          <a:endParaRPr lang="en-US"/>
        </a:p>
      </dgm:t>
    </dgm:pt>
    <dgm:pt modelId="{9F440668-A108-4070-98B6-E2A18EC0FED9}">
      <dgm:prSet phldrT="[Text]"/>
      <dgm:spPr/>
      <dgm:t>
        <a:bodyPr/>
        <a:lstStyle/>
        <a:p>
          <a:r>
            <a:rPr lang="en-US" dirty="0" err="1" smtClean="0"/>
            <a:t>Chlorophacinone</a:t>
          </a:r>
          <a:endParaRPr lang="en-US" dirty="0"/>
        </a:p>
      </dgm:t>
    </dgm:pt>
    <dgm:pt modelId="{EA5FBC22-CE9E-4B81-BE85-6860048F31BE}" type="parTrans" cxnId="{62CA31F4-01B8-409E-AF80-37EFDC3579F3}">
      <dgm:prSet/>
      <dgm:spPr/>
      <dgm:t>
        <a:bodyPr/>
        <a:lstStyle/>
        <a:p>
          <a:endParaRPr lang="en-US"/>
        </a:p>
      </dgm:t>
    </dgm:pt>
    <dgm:pt modelId="{8D914FA2-965E-4005-9AF1-DC9EAD1B7626}" type="sibTrans" cxnId="{62CA31F4-01B8-409E-AF80-37EFDC3579F3}">
      <dgm:prSet/>
      <dgm:spPr/>
      <dgm:t>
        <a:bodyPr/>
        <a:lstStyle/>
        <a:p>
          <a:endParaRPr lang="en-US"/>
        </a:p>
      </dgm:t>
    </dgm:pt>
    <dgm:pt modelId="{3757BF12-B664-42DE-9D79-C2132DB4D3FE}">
      <dgm:prSet/>
      <dgm:spPr/>
      <dgm:t>
        <a:bodyPr/>
        <a:lstStyle/>
        <a:p>
          <a:pPr algn="ctr"/>
          <a:r>
            <a:rPr lang="en-US" dirty="0" smtClean="0"/>
            <a:t>8oz</a:t>
          </a:r>
          <a:endParaRPr lang="en-US" dirty="0"/>
        </a:p>
      </dgm:t>
    </dgm:pt>
    <dgm:pt modelId="{1B0BFB35-AC8A-4E1D-824A-141A345C3B56}" type="parTrans" cxnId="{DD16DAFA-283B-49E3-B7B0-F56027520CC1}">
      <dgm:prSet/>
      <dgm:spPr/>
      <dgm:t>
        <a:bodyPr/>
        <a:lstStyle/>
        <a:p>
          <a:endParaRPr lang="en-US"/>
        </a:p>
      </dgm:t>
    </dgm:pt>
    <dgm:pt modelId="{8AC856E0-CC6D-45C4-BFB8-9AEAC56250A1}" type="sibTrans" cxnId="{DD16DAFA-283B-49E3-B7B0-F56027520CC1}">
      <dgm:prSet/>
      <dgm:spPr/>
      <dgm:t>
        <a:bodyPr/>
        <a:lstStyle/>
        <a:p>
          <a:endParaRPr lang="en-US"/>
        </a:p>
      </dgm:t>
    </dgm:pt>
    <dgm:pt modelId="{726E3513-3A1F-4B61-8BC2-81A92670CB1C}" type="pres">
      <dgm:prSet presAssocID="{1212A7B0-AE49-430B-8FAE-8CAF82A12A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6AE07D-BE66-4CA4-8E68-F7138F62522A}" type="pres">
      <dgm:prSet presAssocID="{E5DF09B7-6AC9-4F9B-B035-8826EC60E305}" presName="composite" presStyleCnt="0"/>
      <dgm:spPr/>
    </dgm:pt>
    <dgm:pt modelId="{8C02EF5E-30C3-469A-ABCB-35EE48389FF0}" type="pres">
      <dgm:prSet presAssocID="{E5DF09B7-6AC9-4F9B-B035-8826EC60E30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162AE8-8F0F-48BA-AA0D-D37A7ADB2616}" type="pres">
      <dgm:prSet presAssocID="{E5DF09B7-6AC9-4F9B-B035-8826EC60E305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D1DFCF-C8AD-4C21-AEB8-D213D649AE1C}" type="pres">
      <dgm:prSet presAssocID="{53E3281B-63E9-4B15-A74B-BC2D3C5F9530}" presName="space" presStyleCnt="0"/>
      <dgm:spPr/>
    </dgm:pt>
    <dgm:pt modelId="{8A6F77B3-9353-45CD-B7FA-AD61BBFDAF61}" type="pres">
      <dgm:prSet presAssocID="{9F440668-A108-4070-98B6-E2A18EC0FED9}" presName="composite" presStyleCnt="0"/>
      <dgm:spPr/>
    </dgm:pt>
    <dgm:pt modelId="{CA8E1787-2C5D-468B-8EBB-7AC064D76A00}" type="pres">
      <dgm:prSet presAssocID="{9F440668-A108-4070-98B6-E2A18EC0FED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19766-B396-46C3-88F4-2D13214E6A8F}" type="pres">
      <dgm:prSet presAssocID="{9F440668-A108-4070-98B6-E2A18EC0FED9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B8BBE-1026-4943-B8DD-D36A0B5E39C5}" type="pres">
      <dgm:prSet presAssocID="{8D914FA2-965E-4005-9AF1-DC9EAD1B7626}" presName="space" presStyleCnt="0"/>
      <dgm:spPr/>
    </dgm:pt>
    <dgm:pt modelId="{94B81758-2035-4181-8504-30CFD0378AB5}" type="pres">
      <dgm:prSet presAssocID="{89BF98BE-BCFE-4538-A5D8-32BCE92128E7}" presName="composite" presStyleCnt="0"/>
      <dgm:spPr/>
    </dgm:pt>
    <dgm:pt modelId="{A4AA6B8D-CBC1-497F-8898-E5ED7B3BE03C}" type="pres">
      <dgm:prSet presAssocID="{89BF98BE-BCFE-4538-A5D8-32BCE92128E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9D91FD-FD16-41CC-85E8-3255FD3886BC}" type="pres">
      <dgm:prSet presAssocID="{89BF98BE-BCFE-4538-A5D8-32BCE92128E7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2B591-784B-46FB-A8EA-CF8AEA48191B}" type="pres">
      <dgm:prSet presAssocID="{3E3E7106-BBFE-469F-9AE5-4182A412689F}" presName="space" presStyleCnt="0"/>
      <dgm:spPr/>
    </dgm:pt>
    <dgm:pt modelId="{276ACD54-3FE3-4AAA-98C6-66EC2D51F246}" type="pres">
      <dgm:prSet presAssocID="{BA82F4CC-4FE7-4CC1-B49D-B8D68A562F3C}" presName="composite" presStyleCnt="0"/>
      <dgm:spPr/>
    </dgm:pt>
    <dgm:pt modelId="{9E8CCDC8-8510-4E00-9BFC-FB3D128AED79}" type="pres">
      <dgm:prSet presAssocID="{BA82F4CC-4FE7-4CC1-B49D-B8D68A562F3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9BE787-5CE8-42AD-A805-44F9B7B143F3}" type="pres">
      <dgm:prSet presAssocID="{BA82F4CC-4FE7-4CC1-B49D-B8D68A562F3C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CA31F4-01B8-409E-AF80-37EFDC3579F3}" srcId="{1212A7B0-AE49-430B-8FAE-8CAF82A12AE8}" destId="{9F440668-A108-4070-98B6-E2A18EC0FED9}" srcOrd="1" destOrd="0" parTransId="{EA5FBC22-CE9E-4B81-BE85-6860048F31BE}" sibTransId="{8D914FA2-965E-4005-9AF1-DC9EAD1B7626}"/>
    <dgm:cxn modelId="{BE5D6160-F231-432A-AA5A-904FB1B39ED4}" type="presOf" srcId="{A379F729-834B-4B5C-A7B0-C5F6329B17CC}" destId="{ED9BE787-5CE8-42AD-A805-44F9B7B143F3}" srcOrd="0" destOrd="0" presId="urn:microsoft.com/office/officeart/2005/8/layout/hList1"/>
    <dgm:cxn modelId="{CFB80AFF-B676-4698-8FDF-2B093F9028E2}" srcId="{BA82F4CC-4FE7-4CC1-B49D-B8D68A562F3C}" destId="{A379F729-834B-4B5C-A7B0-C5F6329B17CC}" srcOrd="0" destOrd="0" parTransId="{0CD27195-26DC-4D88-B86E-38CAFDE60EC8}" sibTransId="{E9276577-9123-4779-9D08-5DE45063C34A}"/>
    <dgm:cxn modelId="{35271B3E-3865-4834-AD99-CEEB38808055}" srcId="{E5DF09B7-6AC9-4F9B-B035-8826EC60E305}" destId="{A0950ABB-2720-4460-9C79-89A249AC44ED}" srcOrd="0" destOrd="0" parTransId="{A1DA5322-38AF-4F75-80D4-0A74D3FF5ECF}" sibTransId="{D7996777-ADB4-4775-A2F4-0F5EFD47EF9C}"/>
    <dgm:cxn modelId="{37746DD3-A778-456E-B43A-2EA0CE580C73}" type="presOf" srcId="{50C0DD77-906F-4423-A82D-1989359F591F}" destId="{F39D91FD-FD16-41CC-85E8-3255FD3886BC}" srcOrd="0" destOrd="0" presId="urn:microsoft.com/office/officeart/2005/8/layout/hList1"/>
    <dgm:cxn modelId="{999FF4DD-F787-44BE-AF1F-4B6CF6A06EAF}" type="presOf" srcId="{3757BF12-B664-42DE-9D79-C2132DB4D3FE}" destId="{5DA19766-B396-46C3-88F4-2D13214E6A8F}" srcOrd="0" destOrd="0" presId="urn:microsoft.com/office/officeart/2005/8/layout/hList1"/>
    <dgm:cxn modelId="{95597735-AEB9-4AEE-ACDB-936AC94F8B28}" type="presOf" srcId="{BA82F4CC-4FE7-4CC1-B49D-B8D68A562F3C}" destId="{9E8CCDC8-8510-4E00-9BFC-FB3D128AED79}" srcOrd="0" destOrd="0" presId="urn:microsoft.com/office/officeart/2005/8/layout/hList1"/>
    <dgm:cxn modelId="{160DFF16-42E2-4CBB-A2A2-72F70AE17B48}" type="presOf" srcId="{A0950ABB-2720-4460-9C79-89A249AC44ED}" destId="{2E162AE8-8F0F-48BA-AA0D-D37A7ADB2616}" srcOrd="0" destOrd="0" presId="urn:microsoft.com/office/officeart/2005/8/layout/hList1"/>
    <dgm:cxn modelId="{052EF306-5C57-49DD-ADAF-598EFEBFD346}" srcId="{1212A7B0-AE49-430B-8FAE-8CAF82A12AE8}" destId="{89BF98BE-BCFE-4538-A5D8-32BCE92128E7}" srcOrd="2" destOrd="0" parTransId="{B5369F30-ADDF-408C-A3D4-A16B74EE5FDF}" sibTransId="{3E3E7106-BBFE-469F-9AE5-4182A412689F}"/>
    <dgm:cxn modelId="{D9745231-68DA-4887-BBAD-56441DB4945D}" srcId="{1212A7B0-AE49-430B-8FAE-8CAF82A12AE8}" destId="{E5DF09B7-6AC9-4F9B-B035-8826EC60E305}" srcOrd="0" destOrd="0" parTransId="{FE2C7171-A957-4D9C-899F-8A8203002B63}" sibTransId="{53E3281B-63E9-4B15-A74B-BC2D3C5F9530}"/>
    <dgm:cxn modelId="{DD16DAFA-283B-49E3-B7B0-F56027520CC1}" srcId="{9F440668-A108-4070-98B6-E2A18EC0FED9}" destId="{3757BF12-B664-42DE-9D79-C2132DB4D3FE}" srcOrd="0" destOrd="0" parTransId="{1B0BFB35-AC8A-4E1D-824A-141A345C3B56}" sibTransId="{8AC856E0-CC6D-45C4-BFB8-9AEAC56250A1}"/>
    <dgm:cxn modelId="{1A6F057E-AF85-487C-8ADA-C35977A6F197}" type="presOf" srcId="{89BF98BE-BCFE-4538-A5D8-32BCE92128E7}" destId="{A4AA6B8D-CBC1-497F-8898-E5ED7B3BE03C}" srcOrd="0" destOrd="0" presId="urn:microsoft.com/office/officeart/2005/8/layout/hList1"/>
    <dgm:cxn modelId="{5967E7C2-EE61-4B72-A55F-264561E5D4C0}" type="presOf" srcId="{E5DF09B7-6AC9-4F9B-B035-8826EC60E305}" destId="{8C02EF5E-30C3-469A-ABCB-35EE48389FF0}" srcOrd="0" destOrd="0" presId="urn:microsoft.com/office/officeart/2005/8/layout/hList1"/>
    <dgm:cxn modelId="{0B617C63-06B0-4DC9-BA10-1D54FD8BB1F0}" type="presOf" srcId="{9F440668-A108-4070-98B6-E2A18EC0FED9}" destId="{CA8E1787-2C5D-468B-8EBB-7AC064D76A00}" srcOrd="0" destOrd="0" presId="urn:microsoft.com/office/officeart/2005/8/layout/hList1"/>
    <dgm:cxn modelId="{58A118E0-8268-4939-949E-CF524DCAF2B2}" srcId="{89BF98BE-BCFE-4538-A5D8-32BCE92128E7}" destId="{50C0DD77-906F-4423-A82D-1989359F591F}" srcOrd="0" destOrd="0" parTransId="{18A620D5-D088-4638-BEF9-32F8ECC58539}" sibTransId="{8D7A4EB2-695F-4310-90D7-718FA01FF702}"/>
    <dgm:cxn modelId="{FADF5466-CD9A-42D0-AF88-540303B405D7}" type="presOf" srcId="{1212A7B0-AE49-430B-8FAE-8CAF82A12AE8}" destId="{726E3513-3A1F-4B61-8BC2-81A92670CB1C}" srcOrd="0" destOrd="0" presId="urn:microsoft.com/office/officeart/2005/8/layout/hList1"/>
    <dgm:cxn modelId="{948BDA74-F680-4A4F-8CAE-4C2C5D6A257B}" srcId="{1212A7B0-AE49-430B-8FAE-8CAF82A12AE8}" destId="{BA82F4CC-4FE7-4CC1-B49D-B8D68A562F3C}" srcOrd="3" destOrd="0" parTransId="{767A9A16-220E-44AE-BF78-5CC100406783}" sibTransId="{6DF24242-5AAA-40BD-AEEF-9D80C2865593}"/>
    <dgm:cxn modelId="{8FF38B69-99CE-4933-9436-00CB0B90948E}" type="presParOf" srcId="{726E3513-3A1F-4B61-8BC2-81A92670CB1C}" destId="{0B6AE07D-BE66-4CA4-8E68-F7138F62522A}" srcOrd="0" destOrd="0" presId="urn:microsoft.com/office/officeart/2005/8/layout/hList1"/>
    <dgm:cxn modelId="{606DE1A8-AD9A-456B-B0FC-FC6610533DC7}" type="presParOf" srcId="{0B6AE07D-BE66-4CA4-8E68-F7138F62522A}" destId="{8C02EF5E-30C3-469A-ABCB-35EE48389FF0}" srcOrd="0" destOrd="0" presId="urn:microsoft.com/office/officeart/2005/8/layout/hList1"/>
    <dgm:cxn modelId="{BCBE0219-7608-42DF-98B8-46CB26DD1734}" type="presParOf" srcId="{0B6AE07D-BE66-4CA4-8E68-F7138F62522A}" destId="{2E162AE8-8F0F-48BA-AA0D-D37A7ADB2616}" srcOrd="1" destOrd="0" presId="urn:microsoft.com/office/officeart/2005/8/layout/hList1"/>
    <dgm:cxn modelId="{BE8A530E-DDC6-4376-8A0B-CF82439C6D45}" type="presParOf" srcId="{726E3513-3A1F-4B61-8BC2-81A92670CB1C}" destId="{BED1DFCF-C8AD-4C21-AEB8-D213D649AE1C}" srcOrd="1" destOrd="0" presId="urn:microsoft.com/office/officeart/2005/8/layout/hList1"/>
    <dgm:cxn modelId="{DDE45246-8893-4497-9AFA-CFFAC2B4773D}" type="presParOf" srcId="{726E3513-3A1F-4B61-8BC2-81A92670CB1C}" destId="{8A6F77B3-9353-45CD-B7FA-AD61BBFDAF61}" srcOrd="2" destOrd="0" presId="urn:microsoft.com/office/officeart/2005/8/layout/hList1"/>
    <dgm:cxn modelId="{B653842B-E7C6-41CA-BE00-6CDA2A1CEC00}" type="presParOf" srcId="{8A6F77B3-9353-45CD-B7FA-AD61BBFDAF61}" destId="{CA8E1787-2C5D-468B-8EBB-7AC064D76A00}" srcOrd="0" destOrd="0" presId="urn:microsoft.com/office/officeart/2005/8/layout/hList1"/>
    <dgm:cxn modelId="{2FA40847-D4D9-4A7B-8AB3-33E9445E630E}" type="presParOf" srcId="{8A6F77B3-9353-45CD-B7FA-AD61BBFDAF61}" destId="{5DA19766-B396-46C3-88F4-2D13214E6A8F}" srcOrd="1" destOrd="0" presId="urn:microsoft.com/office/officeart/2005/8/layout/hList1"/>
    <dgm:cxn modelId="{23848B7E-B336-48E6-A646-816A568BBEFC}" type="presParOf" srcId="{726E3513-3A1F-4B61-8BC2-81A92670CB1C}" destId="{580B8BBE-1026-4943-B8DD-D36A0B5E39C5}" srcOrd="3" destOrd="0" presId="urn:microsoft.com/office/officeart/2005/8/layout/hList1"/>
    <dgm:cxn modelId="{40761B2D-0B40-4132-859F-A6B3D46B4520}" type="presParOf" srcId="{726E3513-3A1F-4B61-8BC2-81A92670CB1C}" destId="{94B81758-2035-4181-8504-30CFD0378AB5}" srcOrd="4" destOrd="0" presId="urn:microsoft.com/office/officeart/2005/8/layout/hList1"/>
    <dgm:cxn modelId="{2445166A-539B-4C70-BCFC-005198D79F63}" type="presParOf" srcId="{94B81758-2035-4181-8504-30CFD0378AB5}" destId="{A4AA6B8D-CBC1-497F-8898-E5ED7B3BE03C}" srcOrd="0" destOrd="0" presId="urn:microsoft.com/office/officeart/2005/8/layout/hList1"/>
    <dgm:cxn modelId="{AF3ADE07-80F9-4723-A47D-7BF370DBFD6A}" type="presParOf" srcId="{94B81758-2035-4181-8504-30CFD0378AB5}" destId="{F39D91FD-FD16-41CC-85E8-3255FD3886BC}" srcOrd="1" destOrd="0" presId="urn:microsoft.com/office/officeart/2005/8/layout/hList1"/>
    <dgm:cxn modelId="{03F737CE-A498-41B1-8892-9A13C0533318}" type="presParOf" srcId="{726E3513-3A1F-4B61-8BC2-81A92670CB1C}" destId="{1272B591-784B-46FB-A8EA-CF8AEA48191B}" srcOrd="5" destOrd="0" presId="urn:microsoft.com/office/officeart/2005/8/layout/hList1"/>
    <dgm:cxn modelId="{F0E76E38-FCA1-4637-8ACA-894A237284A8}" type="presParOf" srcId="{726E3513-3A1F-4B61-8BC2-81A92670CB1C}" destId="{276ACD54-3FE3-4AAA-98C6-66EC2D51F246}" srcOrd="6" destOrd="0" presId="urn:microsoft.com/office/officeart/2005/8/layout/hList1"/>
    <dgm:cxn modelId="{8BADDDCE-C3C9-4CFF-BF0C-4DA3D5933ECA}" type="presParOf" srcId="{276ACD54-3FE3-4AAA-98C6-66EC2D51F246}" destId="{9E8CCDC8-8510-4E00-9BFC-FB3D128AED79}" srcOrd="0" destOrd="0" presId="urn:microsoft.com/office/officeart/2005/8/layout/hList1"/>
    <dgm:cxn modelId="{8DF2D2FE-099F-406C-AF9C-F8F6E64EEEE1}" type="presParOf" srcId="{276ACD54-3FE3-4AAA-98C6-66EC2D51F246}" destId="{ED9BE787-5CE8-42AD-A805-44F9B7B143F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5B6821-BCBF-4B4D-B183-856FF68DE62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2D0026-9AE2-46BD-9296-36FF923F521D}">
      <dgm:prSet phldrT="[Text]" custT="1"/>
      <dgm:spPr/>
      <dgm:t>
        <a:bodyPr/>
        <a:lstStyle/>
        <a:p>
          <a:r>
            <a:rPr lang="en-US" sz="2000" dirty="0" smtClean="0"/>
            <a:t>Norway Rat</a:t>
          </a:r>
          <a:endParaRPr lang="en-US" sz="2000" dirty="0"/>
        </a:p>
      </dgm:t>
    </dgm:pt>
    <dgm:pt modelId="{009ED4D8-B8D7-4138-9DE4-617628673BC7}" type="parTrans" cxnId="{41D5EC4B-EDAE-4F34-BE7E-DB0C31221678}">
      <dgm:prSet/>
      <dgm:spPr/>
      <dgm:t>
        <a:bodyPr/>
        <a:lstStyle/>
        <a:p>
          <a:endParaRPr lang="en-US"/>
        </a:p>
      </dgm:t>
    </dgm:pt>
    <dgm:pt modelId="{0288B10C-AF84-476D-9247-A7FD9ECE8DED}" type="sibTrans" cxnId="{41D5EC4B-EDAE-4F34-BE7E-DB0C31221678}">
      <dgm:prSet/>
      <dgm:spPr/>
      <dgm:t>
        <a:bodyPr/>
        <a:lstStyle/>
        <a:p>
          <a:endParaRPr lang="en-US"/>
        </a:p>
      </dgm:t>
    </dgm:pt>
    <dgm:pt modelId="{C42D3481-F975-490E-B2A0-849655463683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Prefer basements, cellars &amp; subways</a:t>
          </a:r>
          <a:endParaRPr lang="en-US" dirty="0"/>
        </a:p>
      </dgm:t>
    </dgm:pt>
    <dgm:pt modelId="{1E01EB3E-D5DE-41C0-8A31-E1BDD98350C5}" type="parTrans" cxnId="{81FFB229-952C-429F-9516-B0B47898A8A0}">
      <dgm:prSet/>
      <dgm:spPr/>
      <dgm:t>
        <a:bodyPr/>
        <a:lstStyle/>
        <a:p>
          <a:endParaRPr lang="en-US"/>
        </a:p>
      </dgm:t>
    </dgm:pt>
    <dgm:pt modelId="{9CD44256-928E-4792-98B5-7F7D4031CC3C}" type="sibTrans" cxnId="{81FFB229-952C-429F-9516-B0B47898A8A0}">
      <dgm:prSet/>
      <dgm:spPr/>
      <dgm:t>
        <a:bodyPr/>
        <a:lstStyle/>
        <a:p>
          <a:endParaRPr lang="en-US"/>
        </a:p>
      </dgm:t>
    </dgm:pt>
    <dgm:pt modelId="{ACED8DA3-C1D3-404E-B698-47DB10383B4A}">
      <dgm:prSet phldrT="[Text]" custT="1"/>
      <dgm:spPr/>
      <dgm:t>
        <a:bodyPr/>
        <a:lstStyle/>
        <a:p>
          <a:r>
            <a:rPr lang="en-US" sz="2000" dirty="0" smtClean="0"/>
            <a:t>House Mice</a:t>
          </a:r>
          <a:endParaRPr lang="en-US" sz="2000" dirty="0"/>
        </a:p>
      </dgm:t>
    </dgm:pt>
    <dgm:pt modelId="{81D43D5E-AC0D-48E1-A65B-7383247726E0}" type="parTrans" cxnId="{B177A871-4C3C-468D-AD89-71C9387CA6A4}">
      <dgm:prSet/>
      <dgm:spPr/>
      <dgm:t>
        <a:bodyPr/>
        <a:lstStyle/>
        <a:p>
          <a:endParaRPr lang="en-US"/>
        </a:p>
      </dgm:t>
    </dgm:pt>
    <dgm:pt modelId="{36A931C6-9173-4880-AEE1-D39C08511F59}" type="sibTrans" cxnId="{B177A871-4C3C-468D-AD89-71C9387CA6A4}">
      <dgm:prSet/>
      <dgm:spPr/>
      <dgm:t>
        <a:bodyPr/>
        <a:lstStyle/>
        <a:p>
          <a:endParaRPr lang="en-US"/>
        </a:p>
      </dgm:t>
    </dgm:pt>
    <dgm:pt modelId="{1656B84F-31FC-4B6C-9129-1613B12D3410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Live in close proximity to humans/food source</a:t>
          </a:r>
          <a:endParaRPr lang="en-US" dirty="0"/>
        </a:p>
      </dgm:t>
    </dgm:pt>
    <dgm:pt modelId="{411717B7-9215-495B-A5FF-1320CF83FD2B}" type="parTrans" cxnId="{1F446300-3CA0-4706-9FED-0514899DFFD0}">
      <dgm:prSet/>
      <dgm:spPr/>
      <dgm:t>
        <a:bodyPr/>
        <a:lstStyle/>
        <a:p>
          <a:endParaRPr lang="en-US"/>
        </a:p>
      </dgm:t>
    </dgm:pt>
    <dgm:pt modelId="{63667664-EC51-4313-82C1-076BD69311BF}" type="sibTrans" cxnId="{1F446300-3CA0-4706-9FED-0514899DFFD0}">
      <dgm:prSet/>
      <dgm:spPr/>
      <dgm:t>
        <a:bodyPr/>
        <a:lstStyle/>
        <a:p>
          <a:endParaRPr lang="en-US"/>
        </a:p>
      </dgm:t>
    </dgm:pt>
    <dgm:pt modelId="{9FFDF61C-0B2A-43BE-9A35-1CFE57E2C204}">
      <dgm:prSet phldrT="[Text]" custT="1"/>
      <dgm:spPr/>
      <dgm:t>
        <a:bodyPr/>
        <a:lstStyle/>
        <a:p>
          <a:r>
            <a:rPr lang="en-US" sz="2000" dirty="0" smtClean="0"/>
            <a:t>Roof Rat</a:t>
          </a:r>
          <a:endParaRPr lang="en-US" sz="2000" dirty="0"/>
        </a:p>
      </dgm:t>
    </dgm:pt>
    <dgm:pt modelId="{A595682E-3039-4A45-B2B3-22123114CFFA}" type="parTrans" cxnId="{ABBBD9A4-0285-4369-8D8A-3EE793487922}">
      <dgm:prSet/>
      <dgm:spPr/>
      <dgm:t>
        <a:bodyPr/>
        <a:lstStyle/>
        <a:p>
          <a:endParaRPr lang="en-US"/>
        </a:p>
      </dgm:t>
    </dgm:pt>
    <dgm:pt modelId="{89C43279-0D60-42BA-B5E1-D994105D1B86}" type="sibTrans" cxnId="{ABBBD9A4-0285-4369-8D8A-3EE793487922}">
      <dgm:prSet/>
      <dgm:spPr/>
      <dgm:t>
        <a:bodyPr/>
        <a:lstStyle/>
        <a:p>
          <a:endParaRPr lang="en-US"/>
        </a:p>
      </dgm:t>
    </dgm:pt>
    <dgm:pt modelId="{09F2E3B8-1D20-4E66-871B-AE452FA8533C}">
      <dgm:prSet phldrT="[Text]"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Prefers roofs, attics</a:t>
          </a:r>
          <a:endParaRPr lang="en-US" dirty="0"/>
        </a:p>
      </dgm:t>
    </dgm:pt>
    <dgm:pt modelId="{96E8F438-9613-40D1-84D9-79897E28F22D}" type="parTrans" cxnId="{22A10537-E38B-4717-ADEC-FD72AC65FC49}">
      <dgm:prSet/>
      <dgm:spPr/>
      <dgm:t>
        <a:bodyPr/>
        <a:lstStyle/>
        <a:p>
          <a:endParaRPr lang="en-US"/>
        </a:p>
      </dgm:t>
    </dgm:pt>
    <dgm:pt modelId="{100EE9CC-9F82-4450-81B7-CCEFFC63AE4A}" type="sibTrans" cxnId="{22A10537-E38B-4717-ADEC-FD72AC65FC49}">
      <dgm:prSet/>
      <dgm:spPr/>
      <dgm:t>
        <a:bodyPr/>
        <a:lstStyle/>
        <a:p>
          <a:endParaRPr lang="en-US"/>
        </a:p>
      </dgm:t>
    </dgm:pt>
    <dgm:pt modelId="{53670F14-DA4E-40CE-A8C3-44164A84E854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Tail is shorter in length than body and lighter on bottom</a:t>
          </a:r>
        </a:p>
      </dgm:t>
    </dgm:pt>
    <dgm:pt modelId="{C193D150-DED1-4D83-B68D-FCE30BE257D9}" type="parTrans" cxnId="{4C5D1A0F-7B4C-4994-96C0-9051D413C19C}">
      <dgm:prSet/>
      <dgm:spPr/>
      <dgm:t>
        <a:bodyPr/>
        <a:lstStyle/>
        <a:p>
          <a:endParaRPr lang="en-US"/>
        </a:p>
      </dgm:t>
    </dgm:pt>
    <dgm:pt modelId="{EC846794-49FC-46B9-A8C4-95B81C21A269}" type="sibTrans" cxnId="{4C5D1A0F-7B4C-4994-96C0-9051D413C19C}">
      <dgm:prSet/>
      <dgm:spPr/>
      <dgm:t>
        <a:bodyPr/>
        <a:lstStyle/>
        <a:p>
          <a:endParaRPr lang="en-US"/>
        </a:p>
      </dgm:t>
    </dgm:pt>
    <dgm:pt modelId="{0DCC2C36-0FF7-4B12-9E07-025DF5467190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Small ears, large hind feet, blunt muzzle</a:t>
          </a:r>
        </a:p>
      </dgm:t>
    </dgm:pt>
    <dgm:pt modelId="{ED7E1216-4D4E-4D6F-A029-320E892908D8}" type="parTrans" cxnId="{79FE0F18-B8B2-48D4-BA43-0C6E3809A2BD}">
      <dgm:prSet/>
      <dgm:spPr/>
      <dgm:t>
        <a:bodyPr/>
        <a:lstStyle/>
        <a:p>
          <a:endParaRPr lang="en-US"/>
        </a:p>
      </dgm:t>
    </dgm:pt>
    <dgm:pt modelId="{B29B913D-DCDD-4EB1-B913-DFA9BED95EB8}" type="sibTrans" cxnId="{79FE0F18-B8B2-48D4-BA43-0C6E3809A2BD}">
      <dgm:prSet/>
      <dgm:spPr/>
      <dgm:t>
        <a:bodyPr/>
        <a:lstStyle/>
        <a:p>
          <a:endParaRPr lang="en-US"/>
        </a:p>
      </dgm:t>
    </dgm:pt>
    <dgm:pt modelId="{F3B0A86A-91E5-4C3F-B041-FA7425FF6A07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Primarily brown </a:t>
          </a:r>
        </a:p>
      </dgm:t>
    </dgm:pt>
    <dgm:pt modelId="{69101500-B341-470B-AD35-CA87FB80A2CE}" type="parTrans" cxnId="{5CEE0CD8-1895-415C-A8E1-5564E3E69723}">
      <dgm:prSet/>
      <dgm:spPr/>
      <dgm:t>
        <a:bodyPr/>
        <a:lstStyle/>
        <a:p>
          <a:endParaRPr lang="en-US"/>
        </a:p>
      </dgm:t>
    </dgm:pt>
    <dgm:pt modelId="{3EA9411D-4D2E-41DD-9881-EE87110D22F9}" type="sibTrans" cxnId="{5CEE0CD8-1895-415C-A8E1-5564E3E69723}">
      <dgm:prSet/>
      <dgm:spPr/>
      <dgm:t>
        <a:bodyPr/>
        <a:lstStyle/>
        <a:p>
          <a:endParaRPr lang="en-US"/>
        </a:p>
      </dgm:t>
    </dgm:pt>
    <dgm:pt modelId="{95722877-9042-4165-A146-FA209EBD9D7D}">
      <dgm:prSet/>
      <dgm:spPr/>
      <dgm:t>
        <a:bodyPr/>
        <a:lstStyle/>
        <a:p>
          <a:r>
            <a:rPr lang="en-US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Excellent swimmers</a:t>
          </a:r>
          <a:endParaRPr lang="en-US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gm:t>
    </dgm:pt>
    <dgm:pt modelId="{48613426-997B-4353-B7A1-7CD6BBE6574D}" type="parTrans" cxnId="{94863BE0-932C-4A85-B85A-D86A967A423F}">
      <dgm:prSet/>
      <dgm:spPr/>
      <dgm:t>
        <a:bodyPr/>
        <a:lstStyle/>
        <a:p>
          <a:endParaRPr lang="en-US"/>
        </a:p>
      </dgm:t>
    </dgm:pt>
    <dgm:pt modelId="{CFCEE16A-F8B5-4AD3-848D-0BB5E3F20718}" type="sibTrans" cxnId="{94863BE0-932C-4A85-B85A-D86A967A423F}">
      <dgm:prSet/>
      <dgm:spPr/>
      <dgm:t>
        <a:bodyPr/>
        <a:lstStyle/>
        <a:p>
          <a:endParaRPr lang="en-US"/>
        </a:p>
      </dgm:t>
    </dgm:pt>
    <dgm:pt modelId="{E1351F30-E3E0-40D6-9C6F-7F0D0AD9AD38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12-18” long, 10-17 </a:t>
          </a:r>
          <a:r>
            <a:rPr lang="en-US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oz</a:t>
          </a:r>
          <a:endParaRPr lang="en-US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gm:t>
    </dgm:pt>
    <dgm:pt modelId="{90126C0A-DD97-41FD-8714-323EFAE2E44A}" type="parTrans" cxnId="{4A2A9D86-7F1B-489E-BDB0-DBABCEA9ADBD}">
      <dgm:prSet/>
      <dgm:spPr/>
      <dgm:t>
        <a:bodyPr/>
        <a:lstStyle/>
        <a:p>
          <a:endParaRPr lang="en-US"/>
        </a:p>
      </dgm:t>
    </dgm:pt>
    <dgm:pt modelId="{DEFC3F50-FC33-43F0-92F9-C13709F93700}" type="sibTrans" cxnId="{4A2A9D86-7F1B-489E-BDB0-DBABCEA9ADBD}">
      <dgm:prSet/>
      <dgm:spPr/>
      <dgm:t>
        <a:bodyPr/>
        <a:lstStyle/>
        <a:p>
          <a:endParaRPr lang="en-US"/>
        </a:p>
      </dgm:t>
    </dgm:pt>
    <dgm:pt modelId="{C29EBCD1-2D28-48A1-A40B-0CB1CC4F3A2E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Tail is shorter or equal length of body</a:t>
          </a:r>
        </a:p>
      </dgm:t>
    </dgm:pt>
    <dgm:pt modelId="{2D5D22E3-532F-4CD6-82D6-A60FDF322F05}" type="parTrans" cxnId="{D9795B49-2488-40F9-91A6-2DE9852DA3FD}">
      <dgm:prSet/>
      <dgm:spPr/>
      <dgm:t>
        <a:bodyPr/>
        <a:lstStyle/>
        <a:p>
          <a:endParaRPr lang="en-US"/>
        </a:p>
      </dgm:t>
    </dgm:pt>
    <dgm:pt modelId="{86166516-A812-42A4-ADA4-F1CC486CCB2E}" type="sibTrans" cxnId="{D9795B49-2488-40F9-91A6-2DE9852DA3FD}">
      <dgm:prSet/>
      <dgm:spPr/>
      <dgm:t>
        <a:bodyPr/>
        <a:lstStyle/>
        <a:p>
          <a:endParaRPr lang="en-US"/>
        </a:p>
      </dgm:t>
    </dgm:pt>
    <dgm:pt modelId="{09818828-3C96-480F-A576-EB226F28AC61}">
      <dgm:prSet/>
      <dgm:spPr/>
      <dgm:t>
        <a:bodyPr/>
        <a:lstStyle/>
        <a:p>
          <a:r>
            <a:rPr lang="en-US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Can ‘tripod’ on hind legs and tail</a:t>
          </a:r>
          <a:endParaRPr lang="en-US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gm:t>
    </dgm:pt>
    <dgm:pt modelId="{1247D3EB-0873-4A6F-9DD4-DA6F5AB0B8FA}" type="parTrans" cxnId="{94579A4A-9F34-4EC1-9F6D-E998EC079549}">
      <dgm:prSet/>
      <dgm:spPr/>
      <dgm:t>
        <a:bodyPr/>
        <a:lstStyle/>
        <a:p>
          <a:endParaRPr lang="en-US"/>
        </a:p>
      </dgm:t>
    </dgm:pt>
    <dgm:pt modelId="{3CECA8E7-5820-4C05-9F4A-AEC9583FDA64}" type="sibTrans" cxnId="{94579A4A-9F34-4EC1-9F6D-E998EC079549}">
      <dgm:prSet/>
      <dgm:spPr/>
      <dgm:t>
        <a:bodyPr/>
        <a:lstStyle/>
        <a:p>
          <a:endParaRPr lang="en-US"/>
        </a:p>
      </dgm:t>
    </dgm:pt>
    <dgm:pt modelId="{A301022C-F889-4AB1-B756-14D83ABEA67F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Primarily feed on plant matter</a:t>
          </a:r>
        </a:p>
      </dgm:t>
    </dgm:pt>
    <dgm:pt modelId="{86257965-6F05-40B6-968C-D2A08C8F07D7}" type="parTrans" cxnId="{7CF4C283-6863-48E1-B2EE-251BBA24F031}">
      <dgm:prSet/>
      <dgm:spPr/>
      <dgm:t>
        <a:bodyPr/>
        <a:lstStyle/>
        <a:p>
          <a:endParaRPr lang="en-US"/>
        </a:p>
      </dgm:t>
    </dgm:pt>
    <dgm:pt modelId="{D350026F-7502-4135-AC78-F5BE2953DD4A}" type="sibTrans" cxnId="{7CF4C283-6863-48E1-B2EE-251BBA24F031}">
      <dgm:prSet/>
      <dgm:spPr/>
      <dgm:t>
        <a:bodyPr/>
        <a:lstStyle/>
        <a:p>
          <a:endParaRPr lang="en-US"/>
        </a:p>
      </dgm:t>
    </dgm:pt>
    <dgm:pt modelId="{1D5E0798-1BD4-4A4B-B12C-5915E531CD83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5-8” long, .4-.9 </a:t>
          </a:r>
          <a:r>
            <a:rPr lang="en-US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oz</a:t>
          </a:r>
          <a:endParaRPr lang="en-US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gm:t>
    </dgm:pt>
    <dgm:pt modelId="{8C7D6DB2-A75B-4097-A260-7CE867598A33}" type="parTrans" cxnId="{7F5041F5-560C-4E23-BB66-448646104A4D}">
      <dgm:prSet/>
      <dgm:spPr/>
      <dgm:t>
        <a:bodyPr/>
        <a:lstStyle/>
        <a:p>
          <a:endParaRPr lang="en-US"/>
        </a:p>
      </dgm:t>
    </dgm:pt>
    <dgm:pt modelId="{43E4A3E1-4E67-4F10-ABC9-36A7D3691DDE}" type="sibTrans" cxnId="{7F5041F5-560C-4E23-BB66-448646104A4D}">
      <dgm:prSet/>
      <dgm:spPr/>
      <dgm:t>
        <a:bodyPr/>
        <a:lstStyle/>
        <a:p>
          <a:endParaRPr lang="en-US"/>
        </a:p>
      </dgm:t>
    </dgm:pt>
    <dgm:pt modelId="{839FCC70-544B-4EB6-B7A0-690780629804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Can live in trees, likes landscaped areas and riverbanks</a:t>
          </a:r>
        </a:p>
      </dgm:t>
    </dgm:pt>
    <dgm:pt modelId="{69222E0A-3D0D-4267-9283-784D50AD8903}" type="parTrans" cxnId="{90658B4F-77E2-463B-B654-F4E61A6D288B}">
      <dgm:prSet/>
      <dgm:spPr/>
      <dgm:t>
        <a:bodyPr/>
        <a:lstStyle/>
        <a:p>
          <a:endParaRPr lang="en-US"/>
        </a:p>
      </dgm:t>
    </dgm:pt>
    <dgm:pt modelId="{D8AB5094-2182-4F58-8B3C-19A2C180967D}" type="sibTrans" cxnId="{90658B4F-77E2-463B-B654-F4E61A6D288B}">
      <dgm:prSet/>
      <dgm:spPr/>
      <dgm:t>
        <a:bodyPr/>
        <a:lstStyle/>
        <a:p>
          <a:endParaRPr lang="en-US"/>
        </a:p>
      </dgm:t>
    </dgm:pt>
    <dgm:pt modelId="{F54F2A75-4C52-4672-8137-052EE704EE7E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Tail is equal length to body and single color</a:t>
          </a:r>
        </a:p>
      </dgm:t>
    </dgm:pt>
    <dgm:pt modelId="{4D98E3A7-B40E-4E81-92D5-81B07D6399D6}" type="parTrans" cxnId="{7C0847D3-6FBF-4275-8A32-979B2D4947C2}">
      <dgm:prSet/>
      <dgm:spPr/>
      <dgm:t>
        <a:bodyPr/>
        <a:lstStyle/>
        <a:p>
          <a:endParaRPr lang="en-US"/>
        </a:p>
      </dgm:t>
    </dgm:pt>
    <dgm:pt modelId="{1D886DDA-FAE2-40B6-921F-7011CA0A9566}" type="sibTrans" cxnId="{7C0847D3-6FBF-4275-8A32-979B2D4947C2}">
      <dgm:prSet/>
      <dgm:spPr/>
      <dgm:t>
        <a:bodyPr/>
        <a:lstStyle/>
        <a:p>
          <a:endParaRPr lang="en-US"/>
        </a:p>
      </dgm:t>
    </dgm:pt>
    <dgm:pt modelId="{F125EC75-4E7D-48EC-91B8-5F5C4B762753}">
      <dgm:prSet/>
      <dgm:spPr/>
      <dgm:t>
        <a:bodyPr/>
        <a:lstStyle/>
        <a:p>
          <a:r>
            <a:rPr lang="en-US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Large floppy ears and pointed muzzle</a:t>
          </a:r>
          <a:endParaRPr lang="en-US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gm:t>
    </dgm:pt>
    <dgm:pt modelId="{4248DCE4-E1E0-4077-B987-718567040C8A}" type="parTrans" cxnId="{E6EC6AC4-3B7D-44AB-9D86-46070535DA33}">
      <dgm:prSet/>
      <dgm:spPr/>
      <dgm:t>
        <a:bodyPr/>
        <a:lstStyle/>
        <a:p>
          <a:endParaRPr lang="en-US"/>
        </a:p>
      </dgm:t>
    </dgm:pt>
    <dgm:pt modelId="{A99AE60E-E80D-4B57-9709-5EAD176CB8A0}" type="sibTrans" cxnId="{E6EC6AC4-3B7D-44AB-9D86-46070535DA33}">
      <dgm:prSet/>
      <dgm:spPr/>
      <dgm:t>
        <a:bodyPr/>
        <a:lstStyle/>
        <a:p>
          <a:endParaRPr lang="en-US"/>
        </a:p>
      </dgm:t>
    </dgm:pt>
    <dgm:pt modelId="{E5482FA5-5597-402E-9D13-1EFECC015859}">
      <dgm:prSet/>
      <dgm:spPr/>
      <dgm:t>
        <a:bodyPr/>
        <a:lstStyle/>
        <a:p>
          <a:r>
            <a:rPr lang="en-US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Adept at climbing</a:t>
          </a:r>
          <a:endParaRPr lang="en-US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gm:t>
    </dgm:pt>
    <dgm:pt modelId="{E617CD7D-EA72-4FBC-95B1-539F2348CD94}" type="parTrans" cxnId="{B29AF599-84AC-45F7-B9DB-3ADC801441F7}">
      <dgm:prSet/>
      <dgm:spPr/>
      <dgm:t>
        <a:bodyPr/>
        <a:lstStyle/>
        <a:p>
          <a:endParaRPr lang="en-US"/>
        </a:p>
      </dgm:t>
    </dgm:pt>
    <dgm:pt modelId="{1383C769-0699-4948-9EDC-FB6FBD8AEDA5}" type="sibTrans" cxnId="{B29AF599-84AC-45F7-B9DB-3ADC801441F7}">
      <dgm:prSet/>
      <dgm:spPr/>
      <dgm:t>
        <a:bodyPr/>
        <a:lstStyle/>
        <a:p>
          <a:endParaRPr lang="en-US"/>
        </a:p>
      </dgm:t>
    </dgm:pt>
    <dgm:pt modelId="{4981A683-ABD7-46C6-B7AF-AA2A0E02BB35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13-18” long, 8-12 </a:t>
          </a:r>
          <a:r>
            <a:rPr lang="en-US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oz</a:t>
          </a:r>
          <a:endParaRPr lang="en-US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gm:t>
    </dgm:pt>
    <dgm:pt modelId="{82752EEF-30B8-4420-A593-D5DAB95A3030}" type="parTrans" cxnId="{AF0815DF-449F-442C-A6E3-86ED7AB7EC71}">
      <dgm:prSet/>
      <dgm:spPr/>
      <dgm:t>
        <a:bodyPr/>
        <a:lstStyle/>
        <a:p>
          <a:endParaRPr lang="en-US"/>
        </a:p>
      </dgm:t>
    </dgm:pt>
    <dgm:pt modelId="{1DE76B41-2BD4-41D0-B417-054A278A0EDE}" type="sibTrans" cxnId="{AF0815DF-449F-442C-A6E3-86ED7AB7EC71}">
      <dgm:prSet/>
      <dgm:spPr/>
      <dgm:t>
        <a:bodyPr/>
        <a:lstStyle/>
        <a:p>
          <a:endParaRPr lang="en-US"/>
        </a:p>
      </dgm:t>
    </dgm:pt>
    <dgm:pt modelId="{F2CC34B7-639C-43B1-ACDB-99970DDA96A1}">
      <dgm:prSet/>
      <dgm:spPr/>
      <dgm:t>
        <a:bodyPr/>
        <a:lstStyle/>
        <a:p>
          <a:r>
            <a:rPr lang="en-US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Good jumpers, climbers, swimmers</a:t>
          </a:r>
        </a:p>
      </dgm:t>
    </dgm:pt>
    <dgm:pt modelId="{620C6ADF-0FCF-4E34-9BC1-BA7358268920}" type="parTrans" cxnId="{DC13D937-03C5-41D1-84FF-427D836D63D6}">
      <dgm:prSet/>
      <dgm:spPr/>
      <dgm:t>
        <a:bodyPr/>
        <a:lstStyle/>
        <a:p>
          <a:endParaRPr lang="en-US"/>
        </a:p>
      </dgm:t>
    </dgm:pt>
    <dgm:pt modelId="{6EA55CE5-59CA-4FFA-A17B-2FB127FA80AD}" type="sibTrans" cxnId="{DC13D937-03C5-41D1-84FF-427D836D63D6}">
      <dgm:prSet/>
      <dgm:spPr/>
      <dgm:t>
        <a:bodyPr/>
        <a:lstStyle/>
        <a:p>
          <a:endParaRPr lang="en-US"/>
        </a:p>
      </dgm:t>
    </dgm:pt>
    <dgm:pt modelId="{E2C24313-4ACF-4092-B7E0-AFE25A36F074}" type="pres">
      <dgm:prSet presAssocID="{F15B6821-BCBF-4B4D-B183-856FF68DE6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1EE574-094A-493A-9734-8531158284EF}" type="pres">
      <dgm:prSet presAssocID="{3D2D0026-9AE2-46BD-9296-36FF923F521D}" presName="composite" presStyleCnt="0"/>
      <dgm:spPr/>
    </dgm:pt>
    <dgm:pt modelId="{ADFA7403-7EFA-4E1A-90D2-DAEC7C96CE03}" type="pres">
      <dgm:prSet presAssocID="{3D2D0026-9AE2-46BD-9296-36FF923F521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410E7-E51B-4743-8181-2711ECD6A25F}" type="pres">
      <dgm:prSet presAssocID="{3D2D0026-9AE2-46BD-9296-36FF923F521D}" presName="desTx" presStyleLbl="alignAccFollowNode1" presStyleIdx="0" presStyleCnt="3" custScaleX="110136" custScaleY="844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F424E1-6E19-4F83-AF36-2B6C0250B50D}" type="pres">
      <dgm:prSet presAssocID="{0288B10C-AF84-476D-9247-A7FD9ECE8DED}" presName="space" presStyleCnt="0"/>
      <dgm:spPr/>
    </dgm:pt>
    <dgm:pt modelId="{9CA3318E-037E-422A-8F69-A9FB28FF79FE}" type="pres">
      <dgm:prSet presAssocID="{ACED8DA3-C1D3-404E-B698-47DB10383B4A}" presName="composite" presStyleCnt="0"/>
      <dgm:spPr/>
    </dgm:pt>
    <dgm:pt modelId="{339DC137-1736-4CCB-A830-7950957885B5}" type="pres">
      <dgm:prSet presAssocID="{ACED8DA3-C1D3-404E-B698-47DB10383B4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78A7A-38E6-46F4-B5FB-0C8C257D6653}" type="pres">
      <dgm:prSet presAssocID="{ACED8DA3-C1D3-404E-B698-47DB10383B4A}" presName="desTx" presStyleLbl="alignAccFollowNode1" presStyleIdx="1" presStyleCnt="3" custScaleX="117484" custScaleY="842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2F5D4-8598-4CE1-89E5-837283CB9FC7}" type="pres">
      <dgm:prSet presAssocID="{36A931C6-9173-4880-AEE1-D39C08511F59}" presName="space" presStyleCnt="0"/>
      <dgm:spPr/>
    </dgm:pt>
    <dgm:pt modelId="{A20ABC94-B180-4EA5-94D7-F5F5ED53D961}" type="pres">
      <dgm:prSet presAssocID="{9FFDF61C-0B2A-43BE-9A35-1CFE57E2C204}" presName="composite" presStyleCnt="0"/>
      <dgm:spPr/>
    </dgm:pt>
    <dgm:pt modelId="{3819DF97-46F8-42A7-B6F9-73BDB3C69313}" type="pres">
      <dgm:prSet presAssocID="{9FFDF61C-0B2A-43BE-9A35-1CFE57E2C20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6308F-8DB2-49E4-AF7C-3CD163C03E8B}" type="pres">
      <dgm:prSet presAssocID="{9FFDF61C-0B2A-43BE-9A35-1CFE57E2C204}" presName="desTx" presStyleLbl="alignAccFollowNode1" presStyleIdx="2" presStyleCnt="3" custScaleX="114786" custScaleY="826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FE0F18-B8B2-48D4-BA43-0C6E3809A2BD}" srcId="{3D2D0026-9AE2-46BD-9296-36FF923F521D}" destId="{0DCC2C36-0FF7-4B12-9E07-025DF5467190}" srcOrd="2" destOrd="0" parTransId="{ED7E1216-4D4E-4D6F-A029-320E892908D8}" sibTransId="{B29B913D-DCDD-4EB1-B913-DFA9BED95EB8}"/>
    <dgm:cxn modelId="{809F23FC-B82F-4AA0-9B12-374A9001C58F}" type="presOf" srcId="{F15B6821-BCBF-4B4D-B183-856FF68DE624}" destId="{E2C24313-4ACF-4092-B7E0-AFE25A36F074}" srcOrd="0" destOrd="0" presId="urn:microsoft.com/office/officeart/2005/8/layout/hList1"/>
    <dgm:cxn modelId="{D6D470F6-CCB5-46C2-A246-31E46AAE935A}" type="presOf" srcId="{0DCC2C36-0FF7-4B12-9E07-025DF5467190}" destId="{358410E7-E51B-4743-8181-2711ECD6A25F}" srcOrd="0" destOrd="2" presId="urn:microsoft.com/office/officeart/2005/8/layout/hList1"/>
    <dgm:cxn modelId="{41D5EC4B-EDAE-4F34-BE7E-DB0C31221678}" srcId="{F15B6821-BCBF-4B4D-B183-856FF68DE624}" destId="{3D2D0026-9AE2-46BD-9296-36FF923F521D}" srcOrd="0" destOrd="0" parTransId="{009ED4D8-B8D7-4138-9DE4-617628673BC7}" sibTransId="{0288B10C-AF84-476D-9247-A7FD9ECE8DED}"/>
    <dgm:cxn modelId="{42265931-E4FD-449B-8D2A-7B5D6D5B4F09}" type="presOf" srcId="{4981A683-ABD7-46C6-B7AF-AA2A0E02BB35}" destId="{0336308F-8DB2-49E4-AF7C-3CD163C03E8B}" srcOrd="0" destOrd="5" presId="urn:microsoft.com/office/officeart/2005/8/layout/hList1"/>
    <dgm:cxn modelId="{4EC8FFFB-E394-4BFC-ACE7-2E519E85DF58}" type="presOf" srcId="{9FFDF61C-0B2A-43BE-9A35-1CFE57E2C204}" destId="{3819DF97-46F8-42A7-B6F9-73BDB3C69313}" srcOrd="0" destOrd="0" presId="urn:microsoft.com/office/officeart/2005/8/layout/hList1"/>
    <dgm:cxn modelId="{AF0815DF-449F-442C-A6E3-86ED7AB7EC71}" srcId="{9FFDF61C-0B2A-43BE-9A35-1CFE57E2C204}" destId="{4981A683-ABD7-46C6-B7AF-AA2A0E02BB35}" srcOrd="5" destOrd="0" parTransId="{82752EEF-30B8-4420-A593-D5DAB95A3030}" sibTransId="{1DE76B41-2BD4-41D0-B417-054A278A0EDE}"/>
    <dgm:cxn modelId="{1F446300-3CA0-4706-9FED-0514899DFFD0}" srcId="{ACED8DA3-C1D3-404E-B698-47DB10383B4A}" destId="{1656B84F-31FC-4B6C-9129-1613B12D3410}" srcOrd="0" destOrd="0" parTransId="{411717B7-9215-495B-A5FF-1320CF83FD2B}" sibTransId="{63667664-EC51-4313-82C1-076BD69311BF}"/>
    <dgm:cxn modelId="{4A2A9D86-7F1B-489E-BDB0-DBABCEA9ADBD}" srcId="{3D2D0026-9AE2-46BD-9296-36FF923F521D}" destId="{E1351F30-E3E0-40D6-9C6F-7F0D0AD9AD38}" srcOrd="5" destOrd="0" parTransId="{90126C0A-DD97-41FD-8714-323EFAE2E44A}" sibTransId="{DEFC3F50-FC33-43F0-92F9-C13709F93700}"/>
    <dgm:cxn modelId="{90658B4F-77E2-463B-B654-F4E61A6D288B}" srcId="{9FFDF61C-0B2A-43BE-9A35-1CFE57E2C204}" destId="{839FCC70-544B-4EB6-B7A0-690780629804}" srcOrd="1" destOrd="0" parTransId="{69222E0A-3D0D-4267-9283-784D50AD8903}" sibTransId="{D8AB5094-2182-4F58-8B3C-19A2C180967D}"/>
    <dgm:cxn modelId="{273C7F43-9ACB-40E2-B531-CB6B08EA6D0C}" type="presOf" srcId="{09818828-3C96-480F-A576-EB226F28AC61}" destId="{EA778A7A-38E6-46F4-B5FB-0C8C257D6653}" srcOrd="0" destOrd="2" presId="urn:microsoft.com/office/officeart/2005/8/layout/hList1"/>
    <dgm:cxn modelId="{A3EBAD64-D5B2-4AA1-8213-D91E1F0BBE5C}" type="presOf" srcId="{53670F14-DA4E-40CE-A8C3-44164A84E854}" destId="{358410E7-E51B-4743-8181-2711ECD6A25F}" srcOrd="0" destOrd="1" presId="urn:microsoft.com/office/officeart/2005/8/layout/hList1"/>
    <dgm:cxn modelId="{ABBBD9A4-0285-4369-8D8A-3EE793487922}" srcId="{F15B6821-BCBF-4B4D-B183-856FF68DE624}" destId="{9FFDF61C-0B2A-43BE-9A35-1CFE57E2C204}" srcOrd="2" destOrd="0" parTransId="{A595682E-3039-4A45-B2B3-22123114CFFA}" sibTransId="{89C43279-0D60-42BA-B5E1-D994105D1B86}"/>
    <dgm:cxn modelId="{3202D48F-6D7C-4F33-BB18-8DE061F69AA9}" type="presOf" srcId="{C29EBCD1-2D28-48A1-A40B-0CB1CC4F3A2E}" destId="{EA778A7A-38E6-46F4-B5FB-0C8C257D6653}" srcOrd="0" destOrd="1" presId="urn:microsoft.com/office/officeart/2005/8/layout/hList1"/>
    <dgm:cxn modelId="{016D31A1-1EF9-452E-A360-32F45B67E819}" type="presOf" srcId="{F3B0A86A-91E5-4C3F-B041-FA7425FF6A07}" destId="{358410E7-E51B-4743-8181-2711ECD6A25F}" srcOrd="0" destOrd="3" presId="urn:microsoft.com/office/officeart/2005/8/layout/hList1"/>
    <dgm:cxn modelId="{22A10537-E38B-4717-ADEC-FD72AC65FC49}" srcId="{9FFDF61C-0B2A-43BE-9A35-1CFE57E2C204}" destId="{09F2E3B8-1D20-4E66-871B-AE452FA8533C}" srcOrd="0" destOrd="0" parTransId="{96E8F438-9613-40D1-84D9-79897E28F22D}" sibTransId="{100EE9CC-9F82-4450-81B7-CCEFFC63AE4A}"/>
    <dgm:cxn modelId="{B29AF599-84AC-45F7-B9DB-3ADC801441F7}" srcId="{9FFDF61C-0B2A-43BE-9A35-1CFE57E2C204}" destId="{E5482FA5-5597-402E-9D13-1EFECC015859}" srcOrd="4" destOrd="0" parTransId="{E617CD7D-EA72-4FBC-95B1-539F2348CD94}" sibTransId="{1383C769-0699-4948-9EDC-FB6FBD8AEDA5}"/>
    <dgm:cxn modelId="{94863BE0-932C-4A85-B85A-D86A967A423F}" srcId="{3D2D0026-9AE2-46BD-9296-36FF923F521D}" destId="{95722877-9042-4165-A146-FA209EBD9D7D}" srcOrd="4" destOrd="0" parTransId="{48613426-997B-4353-B7A1-7CD6BBE6574D}" sibTransId="{CFCEE16A-F8B5-4AD3-848D-0BB5E3F20718}"/>
    <dgm:cxn modelId="{F4F4F712-EF10-49BA-B26C-2EA9F12FE096}" type="presOf" srcId="{F2CC34B7-639C-43B1-ACDB-99970DDA96A1}" destId="{EA778A7A-38E6-46F4-B5FB-0C8C257D6653}" srcOrd="0" destOrd="4" presId="urn:microsoft.com/office/officeart/2005/8/layout/hList1"/>
    <dgm:cxn modelId="{460B7547-5DCF-40B1-A507-DE69C28DEE6A}" type="presOf" srcId="{1656B84F-31FC-4B6C-9129-1613B12D3410}" destId="{EA778A7A-38E6-46F4-B5FB-0C8C257D6653}" srcOrd="0" destOrd="0" presId="urn:microsoft.com/office/officeart/2005/8/layout/hList1"/>
    <dgm:cxn modelId="{D9795B49-2488-40F9-91A6-2DE9852DA3FD}" srcId="{ACED8DA3-C1D3-404E-B698-47DB10383B4A}" destId="{C29EBCD1-2D28-48A1-A40B-0CB1CC4F3A2E}" srcOrd="1" destOrd="0" parTransId="{2D5D22E3-532F-4CD6-82D6-A60FDF322F05}" sibTransId="{86166516-A812-42A4-ADA4-F1CC486CCB2E}"/>
    <dgm:cxn modelId="{5CEE0CD8-1895-415C-A8E1-5564E3E69723}" srcId="{3D2D0026-9AE2-46BD-9296-36FF923F521D}" destId="{F3B0A86A-91E5-4C3F-B041-FA7425FF6A07}" srcOrd="3" destOrd="0" parTransId="{69101500-B341-470B-AD35-CA87FB80A2CE}" sibTransId="{3EA9411D-4D2E-41DD-9881-EE87110D22F9}"/>
    <dgm:cxn modelId="{81FFB229-952C-429F-9516-B0B47898A8A0}" srcId="{3D2D0026-9AE2-46BD-9296-36FF923F521D}" destId="{C42D3481-F975-490E-B2A0-849655463683}" srcOrd="0" destOrd="0" parTransId="{1E01EB3E-D5DE-41C0-8A31-E1BDD98350C5}" sibTransId="{9CD44256-928E-4792-98B5-7F7D4031CC3C}"/>
    <dgm:cxn modelId="{7C0847D3-6FBF-4275-8A32-979B2D4947C2}" srcId="{9FFDF61C-0B2A-43BE-9A35-1CFE57E2C204}" destId="{F54F2A75-4C52-4672-8137-052EE704EE7E}" srcOrd="2" destOrd="0" parTransId="{4D98E3A7-B40E-4E81-92D5-81B07D6399D6}" sibTransId="{1D886DDA-FAE2-40B6-921F-7011CA0A9566}"/>
    <dgm:cxn modelId="{1372B64B-A7CB-4AD8-B570-6593A0A1F347}" type="presOf" srcId="{95722877-9042-4165-A146-FA209EBD9D7D}" destId="{358410E7-E51B-4743-8181-2711ECD6A25F}" srcOrd="0" destOrd="4" presId="urn:microsoft.com/office/officeart/2005/8/layout/hList1"/>
    <dgm:cxn modelId="{D51BC936-9B9D-4A0C-9BD8-656BEFBA8D32}" type="presOf" srcId="{E5482FA5-5597-402E-9D13-1EFECC015859}" destId="{0336308F-8DB2-49E4-AF7C-3CD163C03E8B}" srcOrd="0" destOrd="4" presId="urn:microsoft.com/office/officeart/2005/8/layout/hList1"/>
    <dgm:cxn modelId="{65A5F4AA-F6A8-4C14-B2E1-2491A16400BC}" type="presOf" srcId="{1D5E0798-1BD4-4A4B-B12C-5915E531CD83}" destId="{EA778A7A-38E6-46F4-B5FB-0C8C257D6653}" srcOrd="0" destOrd="5" presId="urn:microsoft.com/office/officeart/2005/8/layout/hList1"/>
    <dgm:cxn modelId="{85F42CD8-749D-4676-A549-F786A3C3B3DC}" type="presOf" srcId="{F125EC75-4E7D-48EC-91B8-5F5C4B762753}" destId="{0336308F-8DB2-49E4-AF7C-3CD163C03E8B}" srcOrd="0" destOrd="3" presId="urn:microsoft.com/office/officeart/2005/8/layout/hList1"/>
    <dgm:cxn modelId="{4BA3DF1F-98DC-4E83-9A42-C85CBC330ADC}" type="presOf" srcId="{ACED8DA3-C1D3-404E-B698-47DB10383B4A}" destId="{339DC137-1736-4CCB-A830-7950957885B5}" srcOrd="0" destOrd="0" presId="urn:microsoft.com/office/officeart/2005/8/layout/hList1"/>
    <dgm:cxn modelId="{C07F99C7-5A84-416F-80BF-2E575A943A53}" type="presOf" srcId="{F54F2A75-4C52-4672-8137-052EE704EE7E}" destId="{0336308F-8DB2-49E4-AF7C-3CD163C03E8B}" srcOrd="0" destOrd="2" presId="urn:microsoft.com/office/officeart/2005/8/layout/hList1"/>
    <dgm:cxn modelId="{4537F5BA-D4BA-437F-94FE-7C13E453820B}" type="presOf" srcId="{839FCC70-544B-4EB6-B7A0-690780629804}" destId="{0336308F-8DB2-49E4-AF7C-3CD163C03E8B}" srcOrd="0" destOrd="1" presId="urn:microsoft.com/office/officeart/2005/8/layout/hList1"/>
    <dgm:cxn modelId="{DC13D937-03C5-41D1-84FF-427D836D63D6}" srcId="{ACED8DA3-C1D3-404E-B698-47DB10383B4A}" destId="{F2CC34B7-639C-43B1-ACDB-99970DDA96A1}" srcOrd="4" destOrd="0" parTransId="{620C6ADF-0FCF-4E34-9BC1-BA7358268920}" sibTransId="{6EA55CE5-59CA-4FFA-A17B-2FB127FA80AD}"/>
    <dgm:cxn modelId="{6E1514CB-439B-4DA5-A59E-37BD183D999C}" type="presOf" srcId="{09F2E3B8-1D20-4E66-871B-AE452FA8533C}" destId="{0336308F-8DB2-49E4-AF7C-3CD163C03E8B}" srcOrd="0" destOrd="0" presId="urn:microsoft.com/office/officeart/2005/8/layout/hList1"/>
    <dgm:cxn modelId="{E6EC6AC4-3B7D-44AB-9D86-46070535DA33}" srcId="{9FFDF61C-0B2A-43BE-9A35-1CFE57E2C204}" destId="{F125EC75-4E7D-48EC-91B8-5F5C4B762753}" srcOrd="3" destOrd="0" parTransId="{4248DCE4-E1E0-4077-B987-718567040C8A}" sibTransId="{A99AE60E-E80D-4B57-9709-5EAD176CB8A0}"/>
    <dgm:cxn modelId="{B321FD8F-FA4D-4816-81CC-01BB62EAC332}" type="presOf" srcId="{3D2D0026-9AE2-46BD-9296-36FF923F521D}" destId="{ADFA7403-7EFA-4E1A-90D2-DAEC7C96CE03}" srcOrd="0" destOrd="0" presId="urn:microsoft.com/office/officeart/2005/8/layout/hList1"/>
    <dgm:cxn modelId="{94579A4A-9F34-4EC1-9F6D-E998EC079549}" srcId="{ACED8DA3-C1D3-404E-B698-47DB10383B4A}" destId="{09818828-3C96-480F-A576-EB226F28AC61}" srcOrd="2" destOrd="0" parTransId="{1247D3EB-0873-4A6F-9DD4-DA6F5AB0B8FA}" sibTransId="{3CECA8E7-5820-4C05-9F4A-AEC9583FDA64}"/>
    <dgm:cxn modelId="{7B9BAACF-2699-421A-AE4E-E0271735F31C}" type="presOf" srcId="{C42D3481-F975-490E-B2A0-849655463683}" destId="{358410E7-E51B-4743-8181-2711ECD6A25F}" srcOrd="0" destOrd="0" presId="urn:microsoft.com/office/officeart/2005/8/layout/hList1"/>
    <dgm:cxn modelId="{7F5041F5-560C-4E23-BB66-448646104A4D}" srcId="{ACED8DA3-C1D3-404E-B698-47DB10383B4A}" destId="{1D5E0798-1BD4-4A4B-B12C-5915E531CD83}" srcOrd="5" destOrd="0" parTransId="{8C7D6DB2-A75B-4097-A260-7CE867598A33}" sibTransId="{43E4A3E1-4E67-4F10-ABC9-36A7D3691DDE}"/>
    <dgm:cxn modelId="{7CF4C283-6863-48E1-B2EE-251BBA24F031}" srcId="{ACED8DA3-C1D3-404E-B698-47DB10383B4A}" destId="{A301022C-F889-4AB1-B756-14D83ABEA67F}" srcOrd="3" destOrd="0" parTransId="{86257965-6F05-40B6-968C-D2A08C8F07D7}" sibTransId="{D350026F-7502-4135-AC78-F5BE2953DD4A}"/>
    <dgm:cxn modelId="{B177A871-4C3C-468D-AD89-71C9387CA6A4}" srcId="{F15B6821-BCBF-4B4D-B183-856FF68DE624}" destId="{ACED8DA3-C1D3-404E-B698-47DB10383B4A}" srcOrd="1" destOrd="0" parTransId="{81D43D5E-AC0D-48E1-A65B-7383247726E0}" sibTransId="{36A931C6-9173-4880-AEE1-D39C08511F59}"/>
    <dgm:cxn modelId="{4C5D1A0F-7B4C-4994-96C0-9051D413C19C}" srcId="{3D2D0026-9AE2-46BD-9296-36FF923F521D}" destId="{53670F14-DA4E-40CE-A8C3-44164A84E854}" srcOrd="1" destOrd="0" parTransId="{C193D150-DED1-4D83-B68D-FCE30BE257D9}" sibTransId="{EC846794-49FC-46B9-A8C4-95B81C21A269}"/>
    <dgm:cxn modelId="{65D4D5B3-5A46-42F7-B589-F15C5088CB20}" type="presOf" srcId="{E1351F30-E3E0-40D6-9C6F-7F0D0AD9AD38}" destId="{358410E7-E51B-4743-8181-2711ECD6A25F}" srcOrd="0" destOrd="5" presId="urn:microsoft.com/office/officeart/2005/8/layout/hList1"/>
    <dgm:cxn modelId="{F9A6C62E-602D-4DD5-823D-9650DB863FFB}" type="presOf" srcId="{A301022C-F889-4AB1-B756-14D83ABEA67F}" destId="{EA778A7A-38E6-46F4-B5FB-0C8C257D6653}" srcOrd="0" destOrd="3" presId="urn:microsoft.com/office/officeart/2005/8/layout/hList1"/>
    <dgm:cxn modelId="{F186142F-0A92-4E87-AEEB-DC1C888EBF5A}" type="presParOf" srcId="{E2C24313-4ACF-4092-B7E0-AFE25A36F074}" destId="{B21EE574-094A-493A-9734-8531158284EF}" srcOrd="0" destOrd="0" presId="urn:microsoft.com/office/officeart/2005/8/layout/hList1"/>
    <dgm:cxn modelId="{3DBDFE67-4FAB-4188-B90F-7A574814CB28}" type="presParOf" srcId="{B21EE574-094A-493A-9734-8531158284EF}" destId="{ADFA7403-7EFA-4E1A-90D2-DAEC7C96CE03}" srcOrd="0" destOrd="0" presId="urn:microsoft.com/office/officeart/2005/8/layout/hList1"/>
    <dgm:cxn modelId="{CCE73ABE-D5E5-4357-8E9C-E68E9FE7E70C}" type="presParOf" srcId="{B21EE574-094A-493A-9734-8531158284EF}" destId="{358410E7-E51B-4743-8181-2711ECD6A25F}" srcOrd="1" destOrd="0" presId="urn:microsoft.com/office/officeart/2005/8/layout/hList1"/>
    <dgm:cxn modelId="{560272B6-FD52-4E8B-8553-9B6232A3E324}" type="presParOf" srcId="{E2C24313-4ACF-4092-B7E0-AFE25A36F074}" destId="{73F424E1-6E19-4F83-AF36-2B6C0250B50D}" srcOrd="1" destOrd="0" presId="urn:microsoft.com/office/officeart/2005/8/layout/hList1"/>
    <dgm:cxn modelId="{00EB57C0-2513-494B-BB14-2E73C218D2C6}" type="presParOf" srcId="{E2C24313-4ACF-4092-B7E0-AFE25A36F074}" destId="{9CA3318E-037E-422A-8F69-A9FB28FF79FE}" srcOrd="2" destOrd="0" presId="urn:microsoft.com/office/officeart/2005/8/layout/hList1"/>
    <dgm:cxn modelId="{4D3AEB79-DC35-4F5E-B2FD-9981A90FC6C5}" type="presParOf" srcId="{9CA3318E-037E-422A-8F69-A9FB28FF79FE}" destId="{339DC137-1736-4CCB-A830-7950957885B5}" srcOrd="0" destOrd="0" presId="urn:microsoft.com/office/officeart/2005/8/layout/hList1"/>
    <dgm:cxn modelId="{6B20CEF0-571F-4FCC-B2DF-1A2097E5A92C}" type="presParOf" srcId="{9CA3318E-037E-422A-8F69-A9FB28FF79FE}" destId="{EA778A7A-38E6-46F4-B5FB-0C8C257D6653}" srcOrd="1" destOrd="0" presId="urn:microsoft.com/office/officeart/2005/8/layout/hList1"/>
    <dgm:cxn modelId="{DC13AE8F-127F-430F-88A1-40B737983AA1}" type="presParOf" srcId="{E2C24313-4ACF-4092-B7E0-AFE25A36F074}" destId="{D022F5D4-8598-4CE1-89E5-837283CB9FC7}" srcOrd="3" destOrd="0" presId="urn:microsoft.com/office/officeart/2005/8/layout/hList1"/>
    <dgm:cxn modelId="{6BE009CF-4705-4296-B84B-3213E4EF5A57}" type="presParOf" srcId="{E2C24313-4ACF-4092-B7E0-AFE25A36F074}" destId="{A20ABC94-B180-4EA5-94D7-F5F5ED53D961}" srcOrd="4" destOrd="0" presId="urn:microsoft.com/office/officeart/2005/8/layout/hList1"/>
    <dgm:cxn modelId="{4E63A0E7-1B8D-49E5-95B1-4283A986EDAB}" type="presParOf" srcId="{A20ABC94-B180-4EA5-94D7-F5F5ED53D961}" destId="{3819DF97-46F8-42A7-B6F9-73BDB3C69313}" srcOrd="0" destOrd="0" presId="urn:microsoft.com/office/officeart/2005/8/layout/hList1"/>
    <dgm:cxn modelId="{0FBE2528-CDC4-4B2A-B733-C410AA3F0CFC}" type="presParOf" srcId="{A20ABC94-B180-4EA5-94D7-F5F5ED53D961}" destId="{0336308F-8DB2-49E4-AF7C-3CD163C03E8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75CAD-0BD4-4DE0-AF9C-96FD107732B0}">
      <dsp:nvSpPr>
        <dsp:cNvPr id="0" name=""/>
        <dsp:cNvSpPr/>
      </dsp:nvSpPr>
      <dsp:spPr>
        <a:xfrm>
          <a:off x="4068" y="124499"/>
          <a:ext cx="244621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Kaput-D</a:t>
          </a:r>
          <a:endParaRPr lang="en-US" sz="2000" kern="1200" dirty="0"/>
        </a:p>
      </dsp:txBody>
      <dsp:txXfrm>
        <a:off x="4068" y="124499"/>
        <a:ext cx="2446213" cy="576000"/>
      </dsp:txXfrm>
    </dsp:sp>
    <dsp:sp modelId="{6D32B9B0-79A7-4091-9EBD-655B272A52B3}">
      <dsp:nvSpPr>
        <dsp:cNvPr id="0" name=""/>
        <dsp:cNvSpPr/>
      </dsp:nvSpPr>
      <dsp:spPr>
        <a:xfrm>
          <a:off x="4068" y="700500"/>
          <a:ext cx="2446213" cy="1537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Diphacinone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1</a:t>
          </a:r>
          <a:r>
            <a:rPr lang="en-US" sz="2000" kern="1200" baseline="30000" dirty="0" smtClean="0"/>
            <a:t>st</a:t>
          </a:r>
          <a:r>
            <a:rPr lang="en-US" sz="2000" kern="1200" dirty="0" smtClean="0"/>
            <a:t> Gen. anti-</a:t>
          </a:r>
          <a:r>
            <a:rPr lang="en-US" sz="2000" kern="1200" dirty="0" err="1" smtClean="0"/>
            <a:t>coag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Antidote – </a:t>
          </a:r>
          <a:r>
            <a:rPr lang="en-US" sz="2000" kern="1200" dirty="0" err="1" smtClean="0"/>
            <a:t>Vit</a:t>
          </a:r>
          <a:r>
            <a:rPr lang="en-US" sz="2000" kern="1200" dirty="0" smtClean="0"/>
            <a:t>. K1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Wheat or Milo</a:t>
          </a:r>
          <a:endParaRPr lang="en-US" sz="2000" kern="1200" dirty="0"/>
        </a:p>
      </dsp:txBody>
      <dsp:txXfrm>
        <a:off x="4068" y="700500"/>
        <a:ext cx="2446213" cy="1537199"/>
      </dsp:txXfrm>
    </dsp:sp>
    <dsp:sp modelId="{34E3F65E-829D-4898-87FD-D99B4598B1D8}">
      <dsp:nvSpPr>
        <dsp:cNvPr id="0" name=""/>
        <dsp:cNvSpPr/>
      </dsp:nvSpPr>
      <dsp:spPr>
        <a:xfrm>
          <a:off x="2792751" y="124499"/>
          <a:ext cx="244621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Rozol</a:t>
          </a:r>
          <a:endParaRPr lang="en-US" sz="2000" kern="1200" dirty="0"/>
        </a:p>
      </dsp:txBody>
      <dsp:txXfrm>
        <a:off x="2792751" y="124499"/>
        <a:ext cx="2446213" cy="576000"/>
      </dsp:txXfrm>
    </dsp:sp>
    <dsp:sp modelId="{CDEEFB49-5417-4045-83F4-228625DCA1CE}">
      <dsp:nvSpPr>
        <dsp:cNvPr id="0" name=""/>
        <dsp:cNvSpPr/>
      </dsp:nvSpPr>
      <dsp:spPr>
        <a:xfrm>
          <a:off x="2792751" y="700500"/>
          <a:ext cx="2446213" cy="1537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Chlorophacinone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1</a:t>
          </a:r>
          <a:r>
            <a:rPr lang="en-US" sz="2000" kern="1200" baseline="30000" dirty="0" smtClean="0"/>
            <a:t>st</a:t>
          </a:r>
          <a:r>
            <a:rPr lang="en-US" sz="2000" kern="1200" dirty="0" smtClean="0"/>
            <a:t> Gen. anti-</a:t>
          </a:r>
          <a:r>
            <a:rPr lang="en-US" sz="2000" kern="1200" dirty="0" err="1" smtClean="0"/>
            <a:t>coag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Antidote – </a:t>
          </a:r>
          <a:r>
            <a:rPr lang="en-US" sz="2000" kern="1200" dirty="0" err="1" smtClean="0"/>
            <a:t>Vit</a:t>
          </a:r>
          <a:r>
            <a:rPr lang="en-US" sz="2000" kern="1200" dirty="0" smtClean="0"/>
            <a:t>. K1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Wheat only</a:t>
          </a:r>
          <a:endParaRPr lang="en-US" sz="2000" kern="1200" dirty="0"/>
        </a:p>
      </dsp:txBody>
      <dsp:txXfrm>
        <a:off x="2792751" y="700500"/>
        <a:ext cx="2446213" cy="1537199"/>
      </dsp:txXfrm>
    </dsp:sp>
    <dsp:sp modelId="{47C73257-3C60-4AAD-A0E0-CB009F312721}">
      <dsp:nvSpPr>
        <dsp:cNvPr id="0" name=""/>
        <dsp:cNvSpPr/>
      </dsp:nvSpPr>
      <dsp:spPr>
        <a:xfrm>
          <a:off x="5581434" y="124499"/>
          <a:ext cx="244621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Wilco #1</a:t>
          </a:r>
          <a:endParaRPr lang="en-US" sz="2000" kern="1200" dirty="0"/>
        </a:p>
      </dsp:txBody>
      <dsp:txXfrm>
        <a:off x="5581434" y="124499"/>
        <a:ext cx="2446213" cy="576000"/>
      </dsp:txXfrm>
    </dsp:sp>
    <dsp:sp modelId="{761FC70F-B88C-4863-A304-5894FEFF1FDF}">
      <dsp:nvSpPr>
        <dsp:cNvPr id="0" name=""/>
        <dsp:cNvSpPr/>
      </dsp:nvSpPr>
      <dsp:spPr>
        <a:xfrm>
          <a:off x="5581434" y="700500"/>
          <a:ext cx="2446213" cy="1537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Zinc Phosphide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Acute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NO Antidote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Milo only</a:t>
          </a:r>
          <a:endParaRPr lang="en-US" sz="2000" kern="1200" dirty="0"/>
        </a:p>
      </dsp:txBody>
      <dsp:txXfrm>
        <a:off x="5581434" y="700500"/>
        <a:ext cx="2446213" cy="1537199"/>
      </dsp:txXfrm>
    </dsp:sp>
    <dsp:sp modelId="{1D801A7A-6FD5-4C9E-B14A-2BCF1353C015}">
      <dsp:nvSpPr>
        <dsp:cNvPr id="0" name=""/>
        <dsp:cNvSpPr/>
      </dsp:nvSpPr>
      <dsp:spPr>
        <a:xfrm>
          <a:off x="8370117" y="124499"/>
          <a:ext cx="244621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Martins</a:t>
          </a:r>
          <a:endParaRPr lang="en-US" sz="2000" kern="1200" dirty="0"/>
        </a:p>
      </dsp:txBody>
      <dsp:txXfrm>
        <a:off x="8370117" y="124499"/>
        <a:ext cx="2446213" cy="576000"/>
      </dsp:txXfrm>
    </dsp:sp>
    <dsp:sp modelId="{282C9927-F254-4DAA-91B0-A0DF45214B5B}">
      <dsp:nvSpPr>
        <dsp:cNvPr id="0" name=""/>
        <dsp:cNvSpPr/>
      </dsp:nvSpPr>
      <dsp:spPr>
        <a:xfrm>
          <a:off x="8370117" y="700500"/>
          <a:ext cx="2446213" cy="1537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Strychnine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Acute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NO Antidote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Milo only</a:t>
          </a:r>
          <a:endParaRPr lang="en-US" sz="2000" kern="1200" dirty="0"/>
        </a:p>
      </dsp:txBody>
      <dsp:txXfrm>
        <a:off x="8370117" y="700500"/>
        <a:ext cx="2446213" cy="1537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2EF5E-30C3-469A-ABCB-35EE48389FF0}">
      <dsp:nvSpPr>
        <dsp:cNvPr id="0" name=""/>
        <dsp:cNvSpPr/>
      </dsp:nvSpPr>
      <dsp:spPr>
        <a:xfrm>
          <a:off x="4066" y="152580"/>
          <a:ext cx="2445091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Diphacinone</a:t>
          </a:r>
          <a:endParaRPr lang="en-US" sz="2200" kern="1200" dirty="0" smtClean="0"/>
        </a:p>
      </dsp:txBody>
      <dsp:txXfrm>
        <a:off x="4066" y="152580"/>
        <a:ext cx="2445091" cy="633600"/>
      </dsp:txXfrm>
    </dsp:sp>
    <dsp:sp modelId="{2E162AE8-8F0F-48BA-AA0D-D37A7ADB2616}">
      <dsp:nvSpPr>
        <dsp:cNvPr id="0" name=""/>
        <dsp:cNvSpPr/>
      </dsp:nvSpPr>
      <dsp:spPr>
        <a:xfrm>
          <a:off x="4066" y="786180"/>
          <a:ext cx="2445091" cy="96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1.4lbs</a:t>
          </a:r>
          <a:endParaRPr lang="en-US" sz="2200" kern="1200" dirty="0"/>
        </a:p>
      </dsp:txBody>
      <dsp:txXfrm>
        <a:off x="4066" y="786180"/>
        <a:ext cx="2445091" cy="966240"/>
      </dsp:txXfrm>
    </dsp:sp>
    <dsp:sp modelId="{CA8E1787-2C5D-468B-8EBB-7AC064D76A00}">
      <dsp:nvSpPr>
        <dsp:cNvPr id="0" name=""/>
        <dsp:cNvSpPr/>
      </dsp:nvSpPr>
      <dsp:spPr>
        <a:xfrm>
          <a:off x="2791470" y="152580"/>
          <a:ext cx="2445091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Chlorophacinone</a:t>
          </a:r>
          <a:endParaRPr lang="en-US" sz="2200" kern="1200" dirty="0"/>
        </a:p>
      </dsp:txBody>
      <dsp:txXfrm>
        <a:off x="2791470" y="152580"/>
        <a:ext cx="2445091" cy="633600"/>
      </dsp:txXfrm>
    </dsp:sp>
    <dsp:sp modelId="{5DA19766-B396-46C3-88F4-2D13214E6A8F}">
      <dsp:nvSpPr>
        <dsp:cNvPr id="0" name=""/>
        <dsp:cNvSpPr/>
      </dsp:nvSpPr>
      <dsp:spPr>
        <a:xfrm>
          <a:off x="2791470" y="786180"/>
          <a:ext cx="2445091" cy="96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8oz</a:t>
          </a:r>
          <a:endParaRPr lang="en-US" sz="2200" kern="1200" dirty="0"/>
        </a:p>
      </dsp:txBody>
      <dsp:txXfrm>
        <a:off x="2791470" y="786180"/>
        <a:ext cx="2445091" cy="966240"/>
      </dsp:txXfrm>
    </dsp:sp>
    <dsp:sp modelId="{A4AA6B8D-CBC1-497F-8898-E5ED7B3BE03C}">
      <dsp:nvSpPr>
        <dsp:cNvPr id="0" name=""/>
        <dsp:cNvSpPr/>
      </dsp:nvSpPr>
      <dsp:spPr>
        <a:xfrm>
          <a:off x="5578874" y="152580"/>
          <a:ext cx="2445091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Zinc Phosphide</a:t>
          </a:r>
          <a:endParaRPr lang="en-US" sz="2200" kern="1200" dirty="0"/>
        </a:p>
      </dsp:txBody>
      <dsp:txXfrm>
        <a:off x="5578874" y="152580"/>
        <a:ext cx="2445091" cy="633600"/>
      </dsp:txXfrm>
    </dsp:sp>
    <dsp:sp modelId="{F39D91FD-FD16-41CC-85E8-3255FD3886BC}">
      <dsp:nvSpPr>
        <dsp:cNvPr id="0" name=""/>
        <dsp:cNvSpPr/>
      </dsp:nvSpPr>
      <dsp:spPr>
        <a:xfrm>
          <a:off x="5578874" y="786180"/>
          <a:ext cx="2445091" cy="96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1.7oz</a:t>
          </a:r>
          <a:endParaRPr lang="en-US" sz="2200" kern="1200" dirty="0"/>
        </a:p>
      </dsp:txBody>
      <dsp:txXfrm>
        <a:off x="5578874" y="786180"/>
        <a:ext cx="2445091" cy="966240"/>
      </dsp:txXfrm>
    </dsp:sp>
    <dsp:sp modelId="{9E8CCDC8-8510-4E00-9BFC-FB3D128AED79}">
      <dsp:nvSpPr>
        <dsp:cNvPr id="0" name=""/>
        <dsp:cNvSpPr/>
      </dsp:nvSpPr>
      <dsp:spPr>
        <a:xfrm>
          <a:off x="8366278" y="152580"/>
          <a:ext cx="2445091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Strychnine</a:t>
          </a:r>
          <a:endParaRPr lang="en-US" sz="2200" kern="1200" dirty="0"/>
        </a:p>
      </dsp:txBody>
      <dsp:txXfrm>
        <a:off x="8366278" y="152580"/>
        <a:ext cx="2445091" cy="633600"/>
      </dsp:txXfrm>
    </dsp:sp>
    <dsp:sp modelId="{ED9BE787-5CE8-42AD-A805-44F9B7B143F3}">
      <dsp:nvSpPr>
        <dsp:cNvPr id="0" name=""/>
        <dsp:cNvSpPr/>
      </dsp:nvSpPr>
      <dsp:spPr>
        <a:xfrm>
          <a:off x="8366278" y="786180"/>
          <a:ext cx="2445091" cy="96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0.5oz</a:t>
          </a:r>
          <a:endParaRPr lang="en-US" sz="2200" kern="1200" dirty="0"/>
        </a:p>
      </dsp:txBody>
      <dsp:txXfrm>
        <a:off x="8366278" y="786180"/>
        <a:ext cx="2445091" cy="966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A7403-7EFA-4E1A-90D2-DAEC7C96CE03}">
      <dsp:nvSpPr>
        <dsp:cNvPr id="0" name=""/>
        <dsp:cNvSpPr/>
      </dsp:nvSpPr>
      <dsp:spPr>
        <a:xfrm>
          <a:off x="166608" y="622830"/>
          <a:ext cx="3101280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Norway Rat</a:t>
          </a:r>
          <a:endParaRPr lang="en-US" sz="2000" kern="1200" dirty="0"/>
        </a:p>
      </dsp:txBody>
      <dsp:txXfrm>
        <a:off x="166608" y="622830"/>
        <a:ext cx="3101280" cy="518400"/>
      </dsp:txXfrm>
    </dsp:sp>
    <dsp:sp modelId="{358410E7-E51B-4743-8181-2711ECD6A25F}">
      <dsp:nvSpPr>
        <dsp:cNvPr id="0" name=""/>
        <dsp:cNvSpPr/>
      </dsp:nvSpPr>
      <dsp:spPr>
        <a:xfrm>
          <a:off x="9435" y="1391832"/>
          <a:ext cx="3415626" cy="27167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Prefer basements, cellars &amp; subways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Tail is shorter in length than body and lighter on bottom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Small ears, large hind feet, blunt muzzle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Primarily brown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Excellent swimmers</a:t>
          </a:r>
          <a:endParaRPr lang="en-US" sz="1700" kern="1200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12-18” long, 10-17 </a:t>
          </a:r>
          <a:r>
            <a:rPr lang="en-US" sz="1700" kern="12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oz</a:t>
          </a:r>
          <a:endParaRPr lang="en-US" sz="1700" kern="1200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sp:txBody>
      <dsp:txXfrm>
        <a:off x="9435" y="1391832"/>
        <a:ext cx="3415626" cy="2716792"/>
      </dsp:txXfrm>
    </dsp:sp>
    <dsp:sp modelId="{339DC137-1736-4CCB-A830-7950957885B5}">
      <dsp:nvSpPr>
        <dsp:cNvPr id="0" name=""/>
        <dsp:cNvSpPr/>
      </dsp:nvSpPr>
      <dsp:spPr>
        <a:xfrm>
          <a:off x="4130354" y="624568"/>
          <a:ext cx="3101280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House Mice</a:t>
          </a:r>
          <a:endParaRPr lang="en-US" sz="2000" kern="1200" dirty="0"/>
        </a:p>
      </dsp:txBody>
      <dsp:txXfrm>
        <a:off x="4130354" y="624568"/>
        <a:ext cx="3101280" cy="518400"/>
      </dsp:txXfrm>
    </dsp:sp>
    <dsp:sp modelId="{EA778A7A-38E6-46F4-B5FB-0C8C257D6653}">
      <dsp:nvSpPr>
        <dsp:cNvPr id="0" name=""/>
        <dsp:cNvSpPr/>
      </dsp:nvSpPr>
      <dsp:spPr>
        <a:xfrm>
          <a:off x="3859241" y="1397045"/>
          <a:ext cx="3643508" cy="27098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Live in close proximity to humans/food source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Tail is shorter or equal length of body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Can ‘tripod’ on hind legs and tail</a:t>
          </a:r>
          <a:endParaRPr lang="en-US" sz="1700" kern="1200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Primarily feed on plant matter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Good jumpers, climbers, swimmers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5-8” long, .4-.9 </a:t>
          </a:r>
          <a:r>
            <a:rPr lang="en-US" sz="1700" kern="12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oz</a:t>
          </a:r>
          <a:endParaRPr lang="en-US" sz="1700" kern="1200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sp:txBody>
      <dsp:txXfrm>
        <a:off x="3859241" y="1397045"/>
        <a:ext cx="3643508" cy="2709841"/>
      </dsp:txXfrm>
    </dsp:sp>
    <dsp:sp modelId="{3819DF97-46F8-42A7-B6F9-73BDB3C69313}">
      <dsp:nvSpPr>
        <dsp:cNvPr id="0" name=""/>
        <dsp:cNvSpPr/>
      </dsp:nvSpPr>
      <dsp:spPr>
        <a:xfrm>
          <a:off x="8166206" y="637046"/>
          <a:ext cx="3101280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Roof Rat</a:t>
          </a:r>
          <a:endParaRPr lang="en-US" sz="2000" kern="1200" dirty="0"/>
        </a:p>
      </dsp:txBody>
      <dsp:txXfrm>
        <a:off x="8166206" y="637046"/>
        <a:ext cx="3101280" cy="518400"/>
      </dsp:txXfrm>
    </dsp:sp>
    <dsp:sp modelId="{0336308F-8DB2-49E4-AF7C-3CD163C03E8B}">
      <dsp:nvSpPr>
        <dsp:cNvPr id="0" name=""/>
        <dsp:cNvSpPr/>
      </dsp:nvSpPr>
      <dsp:spPr>
        <a:xfrm>
          <a:off x="7936928" y="1434478"/>
          <a:ext cx="3559835" cy="26599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Prefers roofs, attics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Can live in trees, likes landscaped areas and riverbanks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Tail is equal length to body and single color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Large floppy ears and pointed muzzle</a:t>
          </a:r>
          <a:endParaRPr lang="en-US" sz="1700" kern="1200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Adept at climbing</a:t>
          </a:r>
          <a:endParaRPr lang="en-US" sz="1700" kern="1200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13-18” long, 8-12 </a:t>
          </a:r>
          <a:r>
            <a:rPr lang="en-US" sz="1700" kern="12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rPr>
            <a:t>oz</a:t>
          </a:r>
          <a:endParaRPr lang="en-US" sz="1700" kern="1200" dirty="0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endParaRPr>
        </a:p>
      </dsp:txBody>
      <dsp:txXfrm>
        <a:off x="7936928" y="1434478"/>
        <a:ext cx="3559835" cy="2659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333" cy="355083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03576" y="0"/>
            <a:ext cx="4057333" cy="355083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1659ACC-BB8B-40BD-9C3D-7515A99833BA}" type="datetimeFigureOut">
              <a:rPr lang="en-US"/>
              <a:t>2/3/2016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21993"/>
            <a:ext cx="4057333" cy="355082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3576" y="6721993"/>
            <a:ext cx="4057333" cy="355082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E02B09C-4EB4-4858-8C5D-928515EB5FA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470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576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6CAB3F5D-6129-4745-AD27-E1F8E3F0C4BE}" type="datetimeFigureOut">
              <a:rPr lang="en-US"/>
              <a:t>2/3/2016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4100" y="530225"/>
            <a:ext cx="4716463" cy="2654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308" y="3361611"/>
            <a:ext cx="7490460" cy="31846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576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C640D2E-0C1A-4418-8763-9BB732EB1D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36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4100" y="530225"/>
            <a:ext cx="4716463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Company location, describe facilities</a:t>
            </a:r>
          </a:p>
          <a:p>
            <a:r>
              <a:rPr lang="en-US" dirty="0" smtClean="0"/>
              <a:t>Richards history with </a:t>
            </a:r>
            <a:r>
              <a:rPr lang="en-US" dirty="0" err="1" smtClean="0"/>
              <a:t>liphatech</a:t>
            </a:r>
            <a:endParaRPr lang="en-US" dirty="0" smtClean="0"/>
          </a:p>
          <a:p>
            <a:r>
              <a:rPr lang="en-US" dirty="0" smtClean="0"/>
              <a:t>Focus on reducing secondary kill</a:t>
            </a:r>
          </a:p>
          <a:p>
            <a:r>
              <a:rPr lang="en-US" dirty="0" smtClean="0"/>
              <a:t>Genesis</a:t>
            </a:r>
            <a:r>
              <a:rPr lang="en-US" baseline="0" dirty="0" smtClean="0"/>
              <a:t> labs – </a:t>
            </a:r>
            <a:r>
              <a:rPr lang="en-US" baseline="0" dirty="0" err="1" smtClean="0"/>
              <a:t>epa</a:t>
            </a:r>
            <a:r>
              <a:rPr lang="en-US" baseline="0" dirty="0" smtClean="0"/>
              <a:t> registrations</a:t>
            </a:r>
          </a:p>
          <a:p>
            <a:r>
              <a:rPr lang="en-US" baseline="0" dirty="0" smtClean="0"/>
              <a:t>India, </a:t>
            </a:r>
            <a:r>
              <a:rPr lang="en-US" baseline="0" dirty="0" err="1" smtClean="0"/>
              <a:t>kenya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cdc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New insecticide </a:t>
            </a:r>
            <a:r>
              <a:rPr lang="en-US" baseline="0" dirty="0" err="1" smtClean="0"/>
              <a:t>Fipronil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Capacity – </a:t>
            </a:r>
            <a:r>
              <a:rPr lang="en-US" dirty="0" err="1" smtClean="0"/>
              <a:t>Verminator</a:t>
            </a:r>
            <a:r>
              <a:rPr lang="en-US" baseline="0" dirty="0" smtClean="0"/>
              <a:t> holds over 10 gallons of bait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will be seeing one of these at the warehouse today</a:t>
            </a:r>
          </a:p>
          <a:p>
            <a:endParaRPr lang="en-US" dirty="0" smtClean="0"/>
          </a:p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We will talk about</a:t>
            </a:r>
            <a:r>
              <a:rPr lang="en-US" baseline="0" dirty="0" smtClean="0"/>
              <a:t> how to use a burrow builder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4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</a:t>
            </a:r>
            <a:r>
              <a:rPr lang="en-US" baseline="0" dirty="0" smtClean="0"/>
              <a:t> acre =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square enclosing one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approx.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208 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9 inches per side</a:t>
            </a:r>
          </a:p>
          <a:p>
            <a:endParaRPr lang="en-US" dirty="0" smtClean="0"/>
          </a:p>
          <a:p>
            <a:r>
              <a:rPr lang="en-US" dirty="0" smtClean="0"/>
              <a:t>Next</a:t>
            </a:r>
            <a:r>
              <a:rPr lang="en-US" baseline="0" dirty="0" smtClean="0"/>
              <a:t> slide:</a:t>
            </a:r>
          </a:p>
          <a:p>
            <a:r>
              <a:rPr lang="en-US" baseline="0" dirty="0" smtClean="0"/>
              <a:t>So now lets talk about prairie dogs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13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So where</a:t>
            </a:r>
            <a:r>
              <a:rPr lang="en-US" baseline="0" dirty="0" smtClean="0"/>
              <a:t> do you find these?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77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Lets see some damage these guys 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0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– </a:t>
            </a:r>
            <a:r>
              <a:rPr lang="en-US" dirty="0" err="1" smtClean="0"/>
              <a:t>Univ</a:t>
            </a:r>
            <a:r>
              <a:rPr lang="en-US" dirty="0" smtClean="0"/>
              <a:t> of CA: Ground</a:t>
            </a:r>
            <a:r>
              <a:rPr lang="en-US" baseline="0" dirty="0" smtClean="0"/>
              <a:t> Squirrel Best </a:t>
            </a:r>
            <a:r>
              <a:rPr lang="en-US" baseline="0" dirty="0" err="1" smtClean="0"/>
              <a:t>Mgmt</a:t>
            </a:r>
            <a:r>
              <a:rPr lang="en-US" baseline="0" dirty="0" smtClean="0"/>
              <a:t> Practices (Marsh, 1994)</a:t>
            </a:r>
          </a:p>
          <a:p>
            <a:endParaRPr lang="en-US" baseline="0" dirty="0" smtClean="0"/>
          </a:p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Lets talk about their burrow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7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What baits are on</a:t>
            </a:r>
            <a:r>
              <a:rPr lang="en-US" baseline="0" dirty="0" smtClean="0"/>
              <a:t> the market?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98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Lets</a:t>
            </a:r>
            <a:r>
              <a:rPr lang="en-US" baseline="0" dirty="0" smtClean="0"/>
              <a:t> talk about the kaput labels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And non- restricted….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85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Lets see an example of a </a:t>
            </a:r>
            <a:r>
              <a:rPr lang="en-US" dirty="0" err="1" smtClean="0"/>
              <a:t>pvc</a:t>
            </a:r>
            <a:r>
              <a:rPr lang="en-US" dirty="0" smtClean="0"/>
              <a:t> bait station</a:t>
            </a:r>
            <a:r>
              <a:rPr lang="en-US" baseline="0" dirty="0" smtClean="0"/>
              <a:t> you can make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53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 great example of “tamper resistant”, but this is what state of CA recommends to exclude </a:t>
            </a:r>
            <a:r>
              <a:rPr lang="en-US" baseline="0" dirty="0" smtClean="0"/>
              <a:t>kangaroo rats </a:t>
            </a:r>
          </a:p>
          <a:p>
            <a:r>
              <a:rPr lang="en-US" baseline="0" dirty="0" smtClean="0"/>
              <a:t>We are in development process of our own tamper resistant, secured, bait station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Next slide:</a:t>
            </a:r>
          </a:p>
          <a:p>
            <a:r>
              <a:rPr lang="en-US" baseline="0" dirty="0" smtClean="0"/>
              <a:t>Lets talk about the benefits of </a:t>
            </a:r>
            <a:r>
              <a:rPr lang="en-US" baseline="0" dirty="0" err="1" smtClean="0"/>
              <a:t>Imidacloprid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60% of business</a:t>
            </a:r>
          </a:p>
          <a:p>
            <a:r>
              <a:rPr lang="en-US" dirty="0" smtClean="0"/>
              <a:t>Driving states: TX, NV</a:t>
            </a:r>
          </a:p>
          <a:p>
            <a:r>
              <a:rPr lang="en-US" dirty="0" smtClean="0"/>
              <a:t>Private label in 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45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The impact</a:t>
            </a:r>
            <a:r>
              <a:rPr lang="en-US" baseline="0" dirty="0" smtClean="0"/>
              <a:t> of baiting with active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58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So far we have talked about rodents, lets talk about a mammal</a:t>
            </a:r>
            <a:r>
              <a:rPr lang="en-US" baseline="0" dirty="0" smtClean="0"/>
              <a:t> pest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3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now you know all about our current baits. Lets talk about an exciting new bait currently in</a:t>
            </a:r>
            <a:r>
              <a:rPr lang="en-US" baseline="0" dirty="0" smtClean="0"/>
              <a:t>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04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–</a:t>
            </a:r>
            <a:r>
              <a:rPr lang="en-US" baseline="0" dirty="0" smtClean="0"/>
              <a:t> source: Internet Center for Wildlife Damage </a:t>
            </a:r>
            <a:r>
              <a:rPr lang="en-US" baseline="0" dirty="0" err="1" smtClean="0"/>
              <a:t>Mgmt</a:t>
            </a:r>
            <a:r>
              <a:rPr lang="en-US" baseline="0" dirty="0" smtClean="0"/>
              <a:t> (Case, </a:t>
            </a:r>
            <a:r>
              <a:rPr lang="en-US" baseline="0" dirty="0" err="1" smtClean="0"/>
              <a:t>Univ</a:t>
            </a:r>
            <a:r>
              <a:rPr lang="en-US" baseline="0" dirty="0" smtClean="0"/>
              <a:t> of 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4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So lets talk about</a:t>
            </a:r>
            <a:r>
              <a:rPr lang="en-US" baseline="0" dirty="0" smtClean="0"/>
              <a:t> the right way and the wrong way to bait for gophers</a:t>
            </a:r>
          </a:p>
          <a:p>
            <a:r>
              <a:rPr lang="en-US" baseline="0" dirty="0" smtClean="0"/>
              <a:t>Here are some examples of the wrong 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1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while we are having some fun, how about</a:t>
            </a:r>
            <a:r>
              <a:rPr lang="en-US" baseline="0" dirty="0" smtClean="0"/>
              <a:t> some </a:t>
            </a:r>
            <a:r>
              <a:rPr lang="en-US" baseline="0" dirty="0" err="1" smtClean="0"/>
              <a:t>Caddyshack</a:t>
            </a:r>
            <a:r>
              <a:rPr lang="en-US" baseline="0" dirty="0" smtClean="0"/>
              <a:t> trivia?</a:t>
            </a:r>
          </a:p>
          <a:p>
            <a:r>
              <a:rPr lang="en-US" baseline="0" dirty="0" smtClean="0"/>
              <a:t>1. What was Bill Murray’s name? Carl Sparkler</a:t>
            </a:r>
          </a:p>
          <a:p>
            <a:r>
              <a:rPr lang="en-US" baseline="0" dirty="0" smtClean="0"/>
              <a:t>2. What was the theme song? I’m alright by Kenny </a:t>
            </a:r>
            <a:r>
              <a:rPr lang="en-US" baseline="0" dirty="0" err="1" smtClean="0"/>
              <a:t>Loggins</a:t>
            </a:r>
            <a:endParaRPr lang="en-US" baseline="0" dirty="0" smtClean="0"/>
          </a:p>
          <a:p>
            <a:r>
              <a:rPr lang="en-US" baseline="0" dirty="0" smtClean="0"/>
              <a:t>3. What type of candy bar was used in the pool scene? Baby Ruth</a:t>
            </a:r>
          </a:p>
          <a:p>
            <a:endParaRPr lang="en-US" baseline="0" dirty="0" smtClean="0"/>
          </a:p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Let’s talk about the most common baits on the market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anti-coagulants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 Toxicity = Any poisonous effect</a:t>
            </a:r>
            <a:r>
              <a:rPr lang="en-US" sz="1200" b="0" i="0" u="none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produced</a:t>
            </a:r>
            <a:r>
              <a:rPr lang="en-US" sz="1200" b="0" i="0" u="none" kern="120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from a single or short exposure (24 to 96 hours) resulting in severe biological harm or death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Next</a:t>
            </a:r>
            <a:r>
              <a:rPr lang="en-US" baseline="0" dirty="0" smtClean="0"/>
              <a:t> slide:</a:t>
            </a:r>
          </a:p>
          <a:p>
            <a:r>
              <a:rPr lang="en-US" baseline="0" dirty="0" smtClean="0"/>
              <a:t>Lets talk more about Kaput gopher bait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Non-restricted</a:t>
            </a:r>
          </a:p>
          <a:p>
            <a:r>
              <a:rPr lang="en-US" dirty="0" smtClean="0"/>
              <a:t>Restricted</a:t>
            </a:r>
          </a:p>
          <a:p>
            <a:r>
              <a:rPr lang="en-US" dirty="0" smtClean="0"/>
              <a:t>Sizes</a:t>
            </a:r>
          </a:p>
          <a:p>
            <a:r>
              <a:rPr lang="en-US" dirty="0" smtClean="0"/>
              <a:t>Zoom</a:t>
            </a:r>
            <a:r>
              <a:rPr lang="en-US" baseline="0" dirty="0" smtClean="0"/>
              <a:t> to use restrictions</a:t>
            </a:r>
          </a:p>
          <a:p>
            <a:endParaRPr lang="en-US" dirty="0" smtClean="0"/>
          </a:p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How to bait with non-RUP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2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label allows for baiting the hole itself, however we do not recommend that</a:t>
            </a:r>
          </a:p>
          <a:p>
            <a:r>
              <a:rPr lang="en-US" dirty="0" smtClean="0"/>
              <a:t>Will will be doing</a:t>
            </a:r>
            <a:r>
              <a:rPr lang="en-US" baseline="0" dirty="0" smtClean="0"/>
              <a:t> a demonstration at the warehouse today and we have extra probes for you to try out as well</a:t>
            </a:r>
          </a:p>
          <a:p>
            <a:r>
              <a:rPr lang="en-US" dirty="0" smtClean="0"/>
              <a:t>Next slide:</a:t>
            </a:r>
          </a:p>
          <a:p>
            <a:r>
              <a:rPr lang="en-US" dirty="0" smtClean="0"/>
              <a:t>How to bait with RUP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8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r>
              <a:rPr lang="en-US" baseline="0" dirty="0" smtClean="0"/>
              <a:t> slide:</a:t>
            </a:r>
          </a:p>
          <a:p>
            <a:r>
              <a:rPr lang="en-US" baseline="0" dirty="0" smtClean="0"/>
              <a:t>Some examples of burrow builders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40D2E-0C1A-4418-8763-9BB732EB1D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Freeform 175"/>
          <p:cNvSpPr>
            <a:spLocks/>
          </p:cNvSpPr>
          <p:nvPr/>
        </p:nvSpPr>
        <p:spPr bwMode="auto">
          <a:xfrm>
            <a:off x="0" y="5027613"/>
            <a:ext cx="4046538" cy="1828800"/>
          </a:xfrm>
          <a:custGeom>
            <a:avLst/>
            <a:gdLst>
              <a:gd name="T0" fmla="*/ 0 w 1275"/>
              <a:gd name="T1" fmla="*/ 0 h 576"/>
              <a:gd name="T2" fmla="*/ 0 w 1275"/>
              <a:gd name="T3" fmla="*/ 6 h 576"/>
              <a:gd name="T4" fmla="*/ 0 w 1275"/>
              <a:gd name="T5" fmla="*/ 11 h 576"/>
              <a:gd name="T6" fmla="*/ 0 w 1275"/>
              <a:gd name="T7" fmla="*/ 20 h 576"/>
              <a:gd name="T8" fmla="*/ 0 w 1275"/>
              <a:gd name="T9" fmla="*/ 27 h 576"/>
              <a:gd name="T10" fmla="*/ 0 w 1275"/>
              <a:gd name="T11" fmla="*/ 35 h 576"/>
              <a:gd name="T12" fmla="*/ 0 w 1275"/>
              <a:gd name="T13" fmla="*/ 37 h 576"/>
              <a:gd name="T14" fmla="*/ 0 w 1275"/>
              <a:gd name="T15" fmla="*/ 48 h 576"/>
              <a:gd name="T16" fmla="*/ 0 w 1275"/>
              <a:gd name="T17" fmla="*/ 53 h 576"/>
              <a:gd name="T18" fmla="*/ 0 w 1275"/>
              <a:gd name="T19" fmla="*/ 70 h 576"/>
              <a:gd name="T20" fmla="*/ 0 w 1275"/>
              <a:gd name="T21" fmla="*/ 74 h 576"/>
              <a:gd name="T22" fmla="*/ 0 w 1275"/>
              <a:gd name="T23" fmla="*/ 78 h 576"/>
              <a:gd name="T24" fmla="*/ 0 w 1275"/>
              <a:gd name="T25" fmla="*/ 96 h 576"/>
              <a:gd name="T26" fmla="*/ 0 w 1275"/>
              <a:gd name="T27" fmla="*/ 99 h 576"/>
              <a:gd name="T28" fmla="*/ 0 w 1275"/>
              <a:gd name="T29" fmla="*/ 120 h 576"/>
              <a:gd name="T30" fmla="*/ 0 w 1275"/>
              <a:gd name="T31" fmla="*/ 120 h 576"/>
              <a:gd name="T32" fmla="*/ 0 w 1275"/>
              <a:gd name="T33" fmla="*/ 123 h 576"/>
              <a:gd name="T34" fmla="*/ 0 w 1275"/>
              <a:gd name="T35" fmla="*/ 149 h 576"/>
              <a:gd name="T36" fmla="*/ 0 w 1275"/>
              <a:gd name="T37" fmla="*/ 150 h 576"/>
              <a:gd name="T38" fmla="*/ 0 w 1275"/>
              <a:gd name="T39" fmla="*/ 156 h 576"/>
              <a:gd name="T40" fmla="*/ 0 w 1275"/>
              <a:gd name="T41" fmla="*/ 166 h 576"/>
              <a:gd name="T42" fmla="*/ 0 w 1275"/>
              <a:gd name="T43" fmla="*/ 182 h 576"/>
              <a:gd name="T44" fmla="*/ 0 w 1275"/>
              <a:gd name="T45" fmla="*/ 183 h 576"/>
              <a:gd name="T46" fmla="*/ 0 w 1275"/>
              <a:gd name="T47" fmla="*/ 271 h 576"/>
              <a:gd name="T48" fmla="*/ 0 w 1275"/>
              <a:gd name="T49" fmla="*/ 278 h 576"/>
              <a:gd name="T50" fmla="*/ 0 w 1275"/>
              <a:gd name="T51" fmla="*/ 301 h 576"/>
              <a:gd name="T52" fmla="*/ 0 w 1275"/>
              <a:gd name="T53" fmla="*/ 313 h 576"/>
              <a:gd name="T54" fmla="*/ 0 w 1275"/>
              <a:gd name="T55" fmla="*/ 313 h 576"/>
              <a:gd name="T56" fmla="*/ 0 w 1275"/>
              <a:gd name="T57" fmla="*/ 315 h 576"/>
              <a:gd name="T58" fmla="*/ 0 w 1275"/>
              <a:gd name="T59" fmla="*/ 317 h 576"/>
              <a:gd name="T60" fmla="*/ 0 w 1275"/>
              <a:gd name="T61" fmla="*/ 330 h 576"/>
              <a:gd name="T62" fmla="*/ 0 w 1275"/>
              <a:gd name="T63" fmla="*/ 389 h 576"/>
              <a:gd name="T64" fmla="*/ 0 w 1275"/>
              <a:gd name="T65" fmla="*/ 394 h 576"/>
              <a:gd name="T66" fmla="*/ 0 w 1275"/>
              <a:gd name="T67" fmla="*/ 416 h 576"/>
              <a:gd name="T68" fmla="*/ 0 w 1275"/>
              <a:gd name="T69" fmla="*/ 432 h 576"/>
              <a:gd name="T70" fmla="*/ 0 w 1275"/>
              <a:gd name="T71" fmla="*/ 446 h 576"/>
              <a:gd name="T72" fmla="*/ 0 w 1275"/>
              <a:gd name="T73" fmla="*/ 446 h 576"/>
              <a:gd name="T74" fmla="*/ 0 w 1275"/>
              <a:gd name="T75" fmla="*/ 455 h 576"/>
              <a:gd name="T76" fmla="*/ 0 w 1275"/>
              <a:gd name="T77" fmla="*/ 472 h 576"/>
              <a:gd name="T78" fmla="*/ 0 w 1275"/>
              <a:gd name="T79" fmla="*/ 481 h 576"/>
              <a:gd name="T80" fmla="*/ 0 w 1275"/>
              <a:gd name="T81" fmla="*/ 484 h 576"/>
              <a:gd name="T82" fmla="*/ 0 w 1275"/>
              <a:gd name="T83" fmla="*/ 576 h 576"/>
              <a:gd name="T84" fmla="*/ 1275 w 1275"/>
              <a:gd name="T85" fmla="*/ 576 h 576"/>
              <a:gd name="T86" fmla="*/ 0 w 1275"/>
              <a:gd name="T87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5" h="576">
                <a:moveTo>
                  <a:pt x="0" y="0"/>
                </a:moveTo>
                <a:cubicBezTo>
                  <a:pt x="0" y="6"/>
                  <a:pt x="0" y="6"/>
                  <a:pt x="0" y="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78"/>
                  <a:pt x="0" y="278"/>
                  <a:pt x="0" y="278"/>
                </a:cubicBezTo>
                <a:cubicBezTo>
                  <a:pt x="0" y="301"/>
                  <a:pt x="0" y="301"/>
                  <a:pt x="0" y="301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5"/>
                  <a:pt x="0" y="315"/>
                  <a:pt x="0" y="315"/>
                </a:cubicBezTo>
                <a:cubicBezTo>
                  <a:pt x="0" y="317"/>
                  <a:pt x="0" y="317"/>
                  <a:pt x="0" y="317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89"/>
                  <a:pt x="0" y="389"/>
                  <a:pt x="0" y="389"/>
                </a:cubicBezTo>
                <a:cubicBezTo>
                  <a:pt x="0" y="394"/>
                  <a:pt x="0" y="394"/>
                  <a:pt x="0" y="394"/>
                </a:cubicBezTo>
                <a:cubicBezTo>
                  <a:pt x="0" y="416"/>
                  <a:pt x="0" y="416"/>
                  <a:pt x="0" y="416"/>
                </a:cubicBezTo>
                <a:cubicBezTo>
                  <a:pt x="0" y="432"/>
                  <a:pt x="0" y="432"/>
                  <a:pt x="0" y="432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72"/>
                  <a:pt x="0" y="472"/>
                  <a:pt x="0" y="472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84"/>
                  <a:pt x="0" y="484"/>
                  <a:pt x="0" y="484"/>
                </a:cubicBezTo>
                <a:cubicBezTo>
                  <a:pt x="0" y="576"/>
                  <a:pt x="0" y="576"/>
                  <a:pt x="0" y="576"/>
                </a:cubicBezTo>
                <a:cubicBezTo>
                  <a:pt x="1275" y="576"/>
                  <a:pt x="1275" y="576"/>
                  <a:pt x="1275" y="576"/>
                </a:cubicBezTo>
                <a:cubicBezTo>
                  <a:pt x="879" y="493"/>
                  <a:pt x="446" y="315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85" name="Freeform 176"/>
          <p:cNvSpPr>
            <a:spLocks/>
          </p:cNvSpPr>
          <p:nvPr/>
        </p:nvSpPr>
        <p:spPr bwMode="auto">
          <a:xfrm>
            <a:off x="0" y="5138738"/>
            <a:ext cx="3687763" cy="1717675"/>
          </a:xfrm>
          <a:custGeom>
            <a:avLst/>
            <a:gdLst>
              <a:gd name="T0" fmla="*/ 0 w 1162"/>
              <a:gd name="T1" fmla="*/ 0 h 541"/>
              <a:gd name="T2" fmla="*/ 0 w 1162"/>
              <a:gd name="T3" fmla="*/ 2 h 541"/>
              <a:gd name="T4" fmla="*/ 0 w 1162"/>
              <a:gd name="T5" fmla="*/ 13 h 541"/>
              <a:gd name="T6" fmla="*/ 0 w 1162"/>
              <a:gd name="T7" fmla="*/ 18 h 541"/>
              <a:gd name="T8" fmla="*/ 0 w 1162"/>
              <a:gd name="T9" fmla="*/ 35 h 541"/>
              <a:gd name="T10" fmla="*/ 0 w 1162"/>
              <a:gd name="T11" fmla="*/ 39 h 541"/>
              <a:gd name="T12" fmla="*/ 0 w 1162"/>
              <a:gd name="T13" fmla="*/ 61 h 541"/>
              <a:gd name="T14" fmla="*/ 0 w 1162"/>
              <a:gd name="T15" fmla="*/ 64 h 541"/>
              <a:gd name="T16" fmla="*/ 0 w 1162"/>
              <a:gd name="T17" fmla="*/ 85 h 541"/>
              <a:gd name="T18" fmla="*/ 0 w 1162"/>
              <a:gd name="T19" fmla="*/ 88 h 541"/>
              <a:gd name="T20" fmla="*/ 0 w 1162"/>
              <a:gd name="T21" fmla="*/ 114 h 541"/>
              <a:gd name="T22" fmla="*/ 0 w 1162"/>
              <a:gd name="T23" fmla="*/ 115 h 541"/>
              <a:gd name="T24" fmla="*/ 0 w 1162"/>
              <a:gd name="T25" fmla="*/ 147 h 541"/>
              <a:gd name="T26" fmla="*/ 0 w 1162"/>
              <a:gd name="T27" fmla="*/ 148 h 541"/>
              <a:gd name="T28" fmla="*/ 0 w 1162"/>
              <a:gd name="T29" fmla="*/ 541 h 541"/>
              <a:gd name="T30" fmla="*/ 1162 w 1162"/>
              <a:gd name="T31" fmla="*/ 541 h 541"/>
              <a:gd name="T32" fmla="*/ 0 w 1162"/>
              <a:gd name="T33" fmla="*/ 0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62" h="541">
                <a:moveTo>
                  <a:pt x="0" y="0"/>
                </a:moveTo>
                <a:cubicBezTo>
                  <a:pt x="0" y="2"/>
                  <a:pt x="0" y="2"/>
                  <a:pt x="0" y="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541"/>
                  <a:pt x="0" y="541"/>
                  <a:pt x="0" y="541"/>
                </a:cubicBezTo>
                <a:cubicBezTo>
                  <a:pt x="1162" y="541"/>
                  <a:pt x="1162" y="541"/>
                  <a:pt x="1162" y="541"/>
                </a:cubicBezTo>
                <a:cubicBezTo>
                  <a:pt x="796" y="453"/>
                  <a:pt x="397" y="28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353" name="Group 1352"/>
          <p:cNvGrpSpPr/>
          <p:nvPr/>
        </p:nvGrpSpPr>
        <p:grpSpPr>
          <a:xfrm>
            <a:off x="-7620" y="5268913"/>
            <a:ext cx="2498725" cy="1612900"/>
            <a:chOff x="0" y="5268913"/>
            <a:chExt cx="2498725" cy="1612900"/>
          </a:xfrm>
        </p:grpSpPr>
        <p:sp>
          <p:nvSpPr>
            <p:cNvPr id="1220" name="Freeform 210"/>
            <p:cNvSpPr>
              <a:spLocks/>
            </p:cNvSpPr>
            <p:nvPr/>
          </p:nvSpPr>
          <p:spPr bwMode="auto">
            <a:xfrm>
              <a:off x="69850" y="679608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Freeform 211"/>
            <p:cNvSpPr>
              <a:spLocks/>
            </p:cNvSpPr>
            <p:nvPr/>
          </p:nvSpPr>
          <p:spPr bwMode="auto">
            <a:xfrm>
              <a:off x="152400" y="597693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Freeform 212"/>
            <p:cNvSpPr>
              <a:spLocks/>
            </p:cNvSpPr>
            <p:nvPr/>
          </p:nvSpPr>
          <p:spPr bwMode="auto">
            <a:xfrm>
              <a:off x="495300" y="6773863"/>
              <a:ext cx="25400" cy="12700"/>
            </a:xfrm>
            <a:custGeom>
              <a:avLst/>
              <a:gdLst>
                <a:gd name="T0" fmla="*/ 4 w 8"/>
                <a:gd name="T1" fmla="*/ 3 h 4"/>
                <a:gd name="T2" fmla="*/ 8 w 8"/>
                <a:gd name="T3" fmla="*/ 1 h 4"/>
                <a:gd name="T4" fmla="*/ 2 w 8"/>
                <a:gd name="T5" fmla="*/ 0 h 4"/>
                <a:gd name="T6" fmla="*/ 0 w 8"/>
                <a:gd name="T7" fmla="*/ 3 h 4"/>
                <a:gd name="T8" fmla="*/ 4 w 8"/>
                <a:gd name="T9" fmla="*/ 2 h 4"/>
                <a:gd name="T10" fmla="*/ 4 w 8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4" y="3"/>
                  </a:moveTo>
                  <a:cubicBezTo>
                    <a:pt x="4" y="4"/>
                    <a:pt x="8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2" y="3"/>
                    <a:pt x="0" y="1"/>
                    <a:pt x="0" y="3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5" y="2"/>
                    <a:pt x="5" y="3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Freeform 213"/>
            <p:cNvSpPr>
              <a:spLocks/>
            </p:cNvSpPr>
            <p:nvPr/>
          </p:nvSpPr>
          <p:spPr bwMode="auto">
            <a:xfrm>
              <a:off x="1939925" y="6805613"/>
              <a:ext cx="15875" cy="12700"/>
            </a:xfrm>
            <a:custGeom>
              <a:avLst/>
              <a:gdLst>
                <a:gd name="T0" fmla="*/ 4 w 5"/>
                <a:gd name="T1" fmla="*/ 4 h 4"/>
                <a:gd name="T2" fmla="*/ 1 w 5"/>
                <a:gd name="T3" fmla="*/ 1 h 4"/>
                <a:gd name="T4" fmla="*/ 4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5" y="1"/>
                    <a:pt x="4" y="0"/>
                    <a:pt x="1" y="1"/>
                  </a:cubicBezTo>
                  <a:cubicBezTo>
                    <a:pt x="3" y="3"/>
                    <a:pt x="0" y="3"/>
                    <a:pt x="4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Freeform 214"/>
            <p:cNvSpPr>
              <a:spLocks/>
            </p:cNvSpPr>
            <p:nvPr/>
          </p:nvSpPr>
          <p:spPr bwMode="auto">
            <a:xfrm>
              <a:off x="2019300" y="6805613"/>
              <a:ext cx="34925" cy="22225"/>
            </a:xfrm>
            <a:custGeom>
              <a:avLst/>
              <a:gdLst>
                <a:gd name="T0" fmla="*/ 2 w 11"/>
                <a:gd name="T1" fmla="*/ 7 h 7"/>
                <a:gd name="T2" fmla="*/ 10 w 11"/>
                <a:gd name="T3" fmla="*/ 1 h 7"/>
                <a:gd name="T4" fmla="*/ 2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4" y="5"/>
                    <a:pt x="11" y="5"/>
                    <a:pt x="10" y="1"/>
                  </a:cubicBezTo>
                  <a:cubicBezTo>
                    <a:pt x="7" y="0"/>
                    <a:pt x="0" y="3"/>
                    <a:pt x="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Freeform 215"/>
            <p:cNvSpPr>
              <a:spLocks/>
            </p:cNvSpPr>
            <p:nvPr/>
          </p:nvSpPr>
          <p:spPr bwMode="auto">
            <a:xfrm>
              <a:off x="2108200" y="6827838"/>
              <a:ext cx="34925" cy="22225"/>
            </a:xfrm>
            <a:custGeom>
              <a:avLst/>
              <a:gdLst>
                <a:gd name="T0" fmla="*/ 11 w 11"/>
                <a:gd name="T1" fmla="*/ 1 h 7"/>
                <a:gd name="T2" fmla="*/ 10 w 11"/>
                <a:gd name="T3" fmla="*/ 6 h 7"/>
                <a:gd name="T4" fmla="*/ 11 w 11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1" y="1"/>
                  </a:moveTo>
                  <a:cubicBezTo>
                    <a:pt x="0" y="0"/>
                    <a:pt x="8" y="7"/>
                    <a:pt x="10" y="6"/>
                  </a:cubicBezTo>
                  <a:cubicBezTo>
                    <a:pt x="6" y="4"/>
                    <a:pt x="11" y="2"/>
                    <a:pt x="11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Freeform 216"/>
            <p:cNvSpPr>
              <a:spLocks/>
            </p:cNvSpPr>
            <p:nvPr/>
          </p:nvSpPr>
          <p:spPr bwMode="auto">
            <a:xfrm>
              <a:off x="1387475" y="6789738"/>
              <a:ext cx="28575" cy="19050"/>
            </a:xfrm>
            <a:custGeom>
              <a:avLst/>
              <a:gdLst>
                <a:gd name="T0" fmla="*/ 7 w 9"/>
                <a:gd name="T1" fmla="*/ 5 h 6"/>
                <a:gd name="T2" fmla="*/ 8 w 9"/>
                <a:gd name="T3" fmla="*/ 0 h 6"/>
                <a:gd name="T4" fmla="*/ 1 w 9"/>
                <a:gd name="T5" fmla="*/ 4 h 6"/>
                <a:gd name="T6" fmla="*/ 7 w 9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6">
                  <a:moveTo>
                    <a:pt x="7" y="5"/>
                  </a:moveTo>
                  <a:cubicBezTo>
                    <a:pt x="7" y="3"/>
                    <a:pt x="9" y="1"/>
                    <a:pt x="8" y="0"/>
                  </a:cubicBezTo>
                  <a:cubicBezTo>
                    <a:pt x="7" y="0"/>
                    <a:pt x="0" y="4"/>
                    <a:pt x="1" y="4"/>
                  </a:cubicBezTo>
                  <a:cubicBezTo>
                    <a:pt x="5" y="6"/>
                    <a:pt x="3" y="5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Freeform 218"/>
            <p:cNvSpPr>
              <a:spLocks/>
            </p:cNvSpPr>
            <p:nvPr/>
          </p:nvSpPr>
          <p:spPr bwMode="auto">
            <a:xfrm>
              <a:off x="346075" y="5954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Freeform 219"/>
            <p:cNvSpPr>
              <a:spLocks/>
            </p:cNvSpPr>
            <p:nvPr/>
          </p:nvSpPr>
          <p:spPr bwMode="auto">
            <a:xfrm>
              <a:off x="1755775" y="6792913"/>
              <a:ext cx="19050" cy="15875"/>
            </a:xfrm>
            <a:custGeom>
              <a:avLst/>
              <a:gdLst>
                <a:gd name="T0" fmla="*/ 3 w 6"/>
                <a:gd name="T1" fmla="*/ 5 h 5"/>
                <a:gd name="T2" fmla="*/ 5 w 6"/>
                <a:gd name="T3" fmla="*/ 0 h 5"/>
                <a:gd name="T4" fmla="*/ 4 w 6"/>
                <a:gd name="T5" fmla="*/ 2 h 5"/>
                <a:gd name="T6" fmla="*/ 0 w 6"/>
                <a:gd name="T7" fmla="*/ 1 h 5"/>
                <a:gd name="T8" fmla="*/ 3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3" y="3"/>
                    <a:pt x="6" y="3"/>
                    <a:pt x="5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1" y="2"/>
                    <a:pt x="0" y="5"/>
                    <a:pt x="3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Freeform 220"/>
            <p:cNvSpPr>
              <a:spLocks/>
            </p:cNvSpPr>
            <p:nvPr/>
          </p:nvSpPr>
          <p:spPr bwMode="auto">
            <a:xfrm>
              <a:off x="31750" y="6208713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1 w 5"/>
                <a:gd name="T3" fmla="*/ 4 h 4"/>
                <a:gd name="T4" fmla="*/ 5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0"/>
                    <a:pt x="0" y="0"/>
                    <a:pt x="1" y="4"/>
                  </a:cubicBezTo>
                  <a:cubicBezTo>
                    <a:pt x="3" y="4"/>
                    <a:pt x="4" y="3"/>
                    <a:pt x="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Freeform 221"/>
            <p:cNvSpPr>
              <a:spLocks/>
            </p:cNvSpPr>
            <p:nvPr/>
          </p:nvSpPr>
          <p:spPr bwMode="auto">
            <a:xfrm>
              <a:off x="6350" y="6443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Freeform 222"/>
            <p:cNvSpPr>
              <a:spLocks/>
            </p:cNvSpPr>
            <p:nvPr/>
          </p:nvSpPr>
          <p:spPr bwMode="auto">
            <a:xfrm>
              <a:off x="6350" y="6345238"/>
              <a:ext cx="22225" cy="53975"/>
            </a:xfrm>
            <a:custGeom>
              <a:avLst/>
              <a:gdLst>
                <a:gd name="T0" fmla="*/ 1 w 7"/>
                <a:gd name="T1" fmla="*/ 0 h 17"/>
                <a:gd name="T2" fmla="*/ 0 w 7"/>
                <a:gd name="T3" fmla="*/ 1 h 17"/>
                <a:gd name="T4" fmla="*/ 0 w 7"/>
                <a:gd name="T5" fmla="*/ 17 h 17"/>
                <a:gd name="T6" fmla="*/ 3 w 7"/>
                <a:gd name="T7" fmla="*/ 13 h 17"/>
                <a:gd name="T8" fmla="*/ 1 w 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6"/>
                    <a:pt x="2" y="14"/>
                    <a:pt x="3" y="13"/>
                  </a:cubicBezTo>
                  <a:cubicBezTo>
                    <a:pt x="7" y="7"/>
                    <a:pt x="5" y="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Freeform 223"/>
            <p:cNvSpPr>
              <a:spLocks/>
            </p:cNvSpPr>
            <p:nvPr/>
          </p:nvSpPr>
          <p:spPr bwMode="auto">
            <a:xfrm>
              <a:off x="6350" y="6259513"/>
              <a:ext cx="9525" cy="19050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6 h 6"/>
                <a:gd name="T4" fmla="*/ 0 w 3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Freeform 224"/>
            <p:cNvSpPr>
              <a:spLocks/>
            </p:cNvSpPr>
            <p:nvPr/>
          </p:nvSpPr>
          <p:spPr bwMode="auto">
            <a:xfrm>
              <a:off x="34925" y="6297613"/>
              <a:ext cx="38100" cy="57150"/>
            </a:xfrm>
            <a:custGeom>
              <a:avLst/>
              <a:gdLst>
                <a:gd name="T0" fmla="*/ 7 w 12"/>
                <a:gd name="T1" fmla="*/ 3 h 18"/>
                <a:gd name="T2" fmla="*/ 7 w 12"/>
                <a:gd name="T3" fmla="*/ 1 h 18"/>
                <a:gd name="T4" fmla="*/ 0 w 12"/>
                <a:gd name="T5" fmla="*/ 15 h 18"/>
                <a:gd name="T6" fmla="*/ 7 w 12"/>
                <a:gd name="T7" fmla="*/ 12 h 18"/>
                <a:gd name="T8" fmla="*/ 7 w 12"/>
                <a:gd name="T9" fmla="*/ 0 h 18"/>
                <a:gd name="T10" fmla="*/ 7 w 12"/>
                <a:gd name="T1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7" y="3"/>
                  </a:moveTo>
                  <a:cubicBezTo>
                    <a:pt x="6" y="2"/>
                    <a:pt x="6" y="2"/>
                    <a:pt x="7" y="1"/>
                  </a:cubicBezTo>
                  <a:cubicBezTo>
                    <a:pt x="1" y="3"/>
                    <a:pt x="0" y="10"/>
                    <a:pt x="0" y="15"/>
                  </a:cubicBezTo>
                  <a:cubicBezTo>
                    <a:pt x="3" y="14"/>
                    <a:pt x="4" y="18"/>
                    <a:pt x="7" y="12"/>
                  </a:cubicBezTo>
                  <a:cubicBezTo>
                    <a:pt x="8" y="9"/>
                    <a:pt x="12" y="2"/>
                    <a:pt x="7" y="0"/>
                  </a:cubicBezTo>
                  <a:cubicBezTo>
                    <a:pt x="7" y="1"/>
                    <a:pt x="7" y="2"/>
                    <a:pt x="7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Freeform 225"/>
            <p:cNvSpPr>
              <a:spLocks/>
            </p:cNvSpPr>
            <p:nvPr/>
          </p:nvSpPr>
          <p:spPr bwMode="auto">
            <a:xfrm>
              <a:off x="73025" y="6402388"/>
              <a:ext cx="15875" cy="9525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1 h 3"/>
                <a:gd name="T4" fmla="*/ 4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5" y="0"/>
                    <a:pt x="0" y="1"/>
                    <a:pt x="0" y="1"/>
                  </a:cubicBezTo>
                  <a:cubicBezTo>
                    <a:pt x="0" y="3"/>
                    <a:pt x="5" y="2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6" name="Freeform 226"/>
            <p:cNvSpPr>
              <a:spLocks/>
            </p:cNvSpPr>
            <p:nvPr/>
          </p:nvSpPr>
          <p:spPr bwMode="auto">
            <a:xfrm>
              <a:off x="47625" y="6173788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1 w 4"/>
                <a:gd name="T3" fmla="*/ 0 h 5"/>
                <a:gd name="T4" fmla="*/ 1 w 4"/>
                <a:gd name="T5" fmla="*/ 5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0" y="3"/>
                    <a:pt x="1" y="5"/>
                  </a:cubicBezTo>
                  <a:cubicBezTo>
                    <a:pt x="2" y="4"/>
                    <a:pt x="3" y="3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7" name="Freeform 227"/>
            <p:cNvSpPr>
              <a:spLocks/>
            </p:cNvSpPr>
            <p:nvPr/>
          </p:nvSpPr>
          <p:spPr bwMode="auto">
            <a:xfrm>
              <a:off x="3175" y="6491288"/>
              <a:ext cx="101600" cy="133350"/>
            </a:xfrm>
            <a:custGeom>
              <a:avLst/>
              <a:gdLst>
                <a:gd name="T0" fmla="*/ 5 w 32"/>
                <a:gd name="T1" fmla="*/ 28 h 42"/>
                <a:gd name="T2" fmla="*/ 4 w 32"/>
                <a:gd name="T3" fmla="*/ 33 h 42"/>
                <a:gd name="T4" fmla="*/ 3 w 32"/>
                <a:gd name="T5" fmla="*/ 33 h 42"/>
                <a:gd name="T6" fmla="*/ 2 w 32"/>
                <a:gd name="T7" fmla="*/ 36 h 42"/>
                <a:gd name="T8" fmla="*/ 5 w 32"/>
                <a:gd name="T9" fmla="*/ 37 h 42"/>
                <a:gd name="T10" fmla="*/ 5 w 32"/>
                <a:gd name="T11" fmla="*/ 38 h 42"/>
                <a:gd name="T12" fmla="*/ 19 w 32"/>
                <a:gd name="T13" fmla="*/ 30 h 42"/>
                <a:gd name="T14" fmla="*/ 20 w 32"/>
                <a:gd name="T15" fmla="*/ 29 h 42"/>
                <a:gd name="T16" fmla="*/ 30 w 32"/>
                <a:gd name="T17" fmla="*/ 9 h 42"/>
                <a:gd name="T18" fmla="*/ 28 w 32"/>
                <a:gd name="T19" fmla="*/ 0 h 42"/>
                <a:gd name="T20" fmla="*/ 20 w 32"/>
                <a:gd name="T21" fmla="*/ 10 h 42"/>
                <a:gd name="T22" fmla="*/ 15 w 32"/>
                <a:gd name="T23" fmla="*/ 4 h 42"/>
                <a:gd name="T24" fmla="*/ 7 w 32"/>
                <a:gd name="T25" fmla="*/ 26 h 42"/>
                <a:gd name="T26" fmla="*/ 4 w 32"/>
                <a:gd name="T27" fmla="*/ 19 h 42"/>
                <a:gd name="T28" fmla="*/ 1 w 32"/>
                <a:gd name="T29" fmla="*/ 20 h 42"/>
                <a:gd name="T30" fmla="*/ 1 w 32"/>
                <a:gd name="T31" fmla="*/ 23 h 42"/>
                <a:gd name="T32" fmla="*/ 5 w 32"/>
                <a:gd name="T33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42">
                  <a:moveTo>
                    <a:pt x="5" y="28"/>
                  </a:moveTo>
                  <a:cubicBezTo>
                    <a:pt x="3" y="30"/>
                    <a:pt x="0" y="34"/>
                    <a:pt x="4" y="33"/>
                  </a:cubicBezTo>
                  <a:cubicBezTo>
                    <a:pt x="3" y="34"/>
                    <a:pt x="3" y="36"/>
                    <a:pt x="3" y="33"/>
                  </a:cubicBezTo>
                  <a:cubicBezTo>
                    <a:pt x="2" y="34"/>
                    <a:pt x="2" y="35"/>
                    <a:pt x="2" y="36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0" y="42"/>
                    <a:pt x="5" y="39"/>
                    <a:pt x="5" y="38"/>
                  </a:cubicBezTo>
                  <a:cubicBezTo>
                    <a:pt x="6" y="31"/>
                    <a:pt x="15" y="32"/>
                    <a:pt x="19" y="30"/>
                  </a:cubicBezTo>
                  <a:cubicBezTo>
                    <a:pt x="17" y="31"/>
                    <a:pt x="17" y="26"/>
                    <a:pt x="20" y="29"/>
                  </a:cubicBezTo>
                  <a:cubicBezTo>
                    <a:pt x="19" y="19"/>
                    <a:pt x="26" y="16"/>
                    <a:pt x="30" y="9"/>
                  </a:cubicBezTo>
                  <a:cubicBezTo>
                    <a:pt x="32" y="4"/>
                    <a:pt x="32" y="2"/>
                    <a:pt x="28" y="0"/>
                  </a:cubicBezTo>
                  <a:cubicBezTo>
                    <a:pt x="24" y="3"/>
                    <a:pt x="22" y="7"/>
                    <a:pt x="20" y="10"/>
                  </a:cubicBezTo>
                  <a:cubicBezTo>
                    <a:pt x="17" y="8"/>
                    <a:pt x="18" y="5"/>
                    <a:pt x="15" y="4"/>
                  </a:cubicBezTo>
                  <a:cubicBezTo>
                    <a:pt x="16" y="9"/>
                    <a:pt x="14" y="28"/>
                    <a:pt x="7" y="26"/>
                  </a:cubicBezTo>
                  <a:cubicBezTo>
                    <a:pt x="6" y="24"/>
                    <a:pt x="4" y="20"/>
                    <a:pt x="4" y="19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3"/>
                    <a:pt x="3" y="30"/>
                    <a:pt x="5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8" name="Freeform 228"/>
            <p:cNvSpPr>
              <a:spLocks/>
            </p:cNvSpPr>
            <p:nvPr/>
          </p:nvSpPr>
          <p:spPr bwMode="auto">
            <a:xfrm>
              <a:off x="12700" y="6230938"/>
              <a:ext cx="25400" cy="34925"/>
            </a:xfrm>
            <a:custGeom>
              <a:avLst/>
              <a:gdLst>
                <a:gd name="T0" fmla="*/ 8 w 8"/>
                <a:gd name="T1" fmla="*/ 0 h 11"/>
                <a:gd name="T2" fmla="*/ 2 w 8"/>
                <a:gd name="T3" fmla="*/ 1 h 11"/>
                <a:gd name="T4" fmla="*/ 0 w 8"/>
                <a:gd name="T5" fmla="*/ 5 h 11"/>
                <a:gd name="T6" fmla="*/ 8 w 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6" y="1"/>
                    <a:pt x="4" y="1"/>
                    <a:pt x="2" y="1"/>
                  </a:cubicBezTo>
                  <a:cubicBezTo>
                    <a:pt x="3" y="3"/>
                    <a:pt x="2" y="4"/>
                    <a:pt x="0" y="5"/>
                  </a:cubicBezTo>
                  <a:cubicBezTo>
                    <a:pt x="2" y="11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9" name="Freeform 229"/>
            <p:cNvSpPr>
              <a:spLocks/>
            </p:cNvSpPr>
            <p:nvPr/>
          </p:nvSpPr>
          <p:spPr bwMode="auto">
            <a:xfrm>
              <a:off x="15875" y="6618288"/>
              <a:ext cx="19050" cy="1905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0 h 6"/>
                <a:gd name="T4" fmla="*/ 4 w 6"/>
                <a:gd name="T5" fmla="*/ 5 h 6"/>
                <a:gd name="T6" fmla="*/ 4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3"/>
                    <a:pt x="4" y="6"/>
                    <a:pt x="4" y="5"/>
                  </a:cubicBezTo>
                  <a:cubicBezTo>
                    <a:pt x="6" y="3"/>
                    <a:pt x="2" y="3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0" name="Freeform 230"/>
            <p:cNvSpPr>
              <a:spLocks/>
            </p:cNvSpPr>
            <p:nvPr/>
          </p:nvSpPr>
          <p:spPr bwMode="auto">
            <a:xfrm>
              <a:off x="6350" y="6421438"/>
              <a:ext cx="66675" cy="107950"/>
            </a:xfrm>
            <a:custGeom>
              <a:avLst/>
              <a:gdLst>
                <a:gd name="T0" fmla="*/ 1 w 21"/>
                <a:gd name="T1" fmla="*/ 34 h 34"/>
                <a:gd name="T2" fmla="*/ 14 w 21"/>
                <a:gd name="T3" fmla="*/ 20 h 34"/>
                <a:gd name="T4" fmla="*/ 18 w 21"/>
                <a:gd name="T5" fmla="*/ 10 h 34"/>
                <a:gd name="T6" fmla="*/ 17 w 21"/>
                <a:gd name="T7" fmla="*/ 9 h 34"/>
                <a:gd name="T8" fmla="*/ 20 w 21"/>
                <a:gd name="T9" fmla="*/ 5 h 34"/>
                <a:gd name="T10" fmla="*/ 18 w 21"/>
                <a:gd name="T11" fmla="*/ 6 h 34"/>
                <a:gd name="T12" fmla="*/ 10 w 21"/>
                <a:gd name="T13" fmla="*/ 0 h 34"/>
                <a:gd name="T14" fmla="*/ 11 w 21"/>
                <a:gd name="T15" fmla="*/ 10 h 34"/>
                <a:gd name="T16" fmla="*/ 0 w 21"/>
                <a:gd name="T17" fmla="*/ 16 h 34"/>
                <a:gd name="T18" fmla="*/ 0 w 21"/>
                <a:gd name="T19" fmla="*/ 33 h 34"/>
                <a:gd name="T20" fmla="*/ 1 w 21"/>
                <a:gd name="T2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4">
                  <a:moveTo>
                    <a:pt x="1" y="34"/>
                  </a:moveTo>
                  <a:cubicBezTo>
                    <a:pt x="5" y="29"/>
                    <a:pt x="14" y="24"/>
                    <a:pt x="14" y="20"/>
                  </a:cubicBezTo>
                  <a:cubicBezTo>
                    <a:pt x="15" y="17"/>
                    <a:pt x="13" y="10"/>
                    <a:pt x="18" y="10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8" y="9"/>
                    <a:pt x="21" y="5"/>
                    <a:pt x="20" y="5"/>
                  </a:cubicBezTo>
                  <a:cubicBezTo>
                    <a:pt x="19" y="4"/>
                    <a:pt x="19" y="4"/>
                    <a:pt x="18" y="6"/>
                  </a:cubicBezTo>
                  <a:cubicBezTo>
                    <a:pt x="20" y="1"/>
                    <a:pt x="13" y="0"/>
                    <a:pt x="10" y="0"/>
                  </a:cubicBezTo>
                  <a:cubicBezTo>
                    <a:pt x="7" y="2"/>
                    <a:pt x="11" y="7"/>
                    <a:pt x="11" y="10"/>
                  </a:cubicBezTo>
                  <a:cubicBezTo>
                    <a:pt x="11" y="13"/>
                    <a:pt x="3" y="15"/>
                    <a:pt x="0" y="1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1"/>
                    <a:pt x="1" y="3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1" name="Freeform 231"/>
            <p:cNvSpPr>
              <a:spLocks/>
            </p:cNvSpPr>
            <p:nvPr/>
          </p:nvSpPr>
          <p:spPr bwMode="auto">
            <a:xfrm>
              <a:off x="250825" y="59705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2" name="Freeform 232"/>
            <p:cNvSpPr>
              <a:spLocks/>
            </p:cNvSpPr>
            <p:nvPr/>
          </p:nvSpPr>
          <p:spPr bwMode="auto">
            <a:xfrm>
              <a:off x="234950" y="5681663"/>
              <a:ext cx="31750" cy="12700"/>
            </a:xfrm>
            <a:custGeom>
              <a:avLst/>
              <a:gdLst>
                <a:gd name="T0" fmla="*/ 10 w 10"/>
                <a:gd name="T1" fmla="*/ 4 h 4"/>
                <a:gd name="T2" fmla="*/ 6 w 10"/>
                <a:gd name="T3" fmla="*/ 0 h 4"/>
                <a:gd name="T4" fmla="*/ 10 w 1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cubicBezTo>
                    <a:pt x="8" y="3"/>
                    <a:pt x="7" y="1"/>
                    <a:pt x="6" y="0"/>
                  </a:cubicBezTo>
                  <a:cubicBezTo>
                    <a:pt x="0" y="1"/>
                    <a:pt x="9" y="4"/>
                    <a:pt x="1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3" name="Freeform 233"/>
            <p:cNvSpPr>
              <a:spLocks/>
            </p:cNvSpPr>
            <p:nvPr/>
          </p:nvSpPr>
          <p:spPr bwMode="auto">
            <a:xfrm>
              <a:off x="225425" y="5662613"/>
              <a:ext cx="31750" cy="31750"/>
            </a:xfrm>
            <a:custGeom>
              <a:avLst/>
              <a:gdLst>
                <a:gd name="T0" fmla="*/ 8 w 10"/>
                <a:gd name="T1" fmla="*/ 0 h 10"/>
                <a:gd name="T2" fmla="*/ 5 w 10"/>
                <a:gd name="T3" fmla="*/ 6 h 10"/>
                <a:gd name="T4" fmla="*/ 4 w 10"/>
                <a:gd name="T5" fmla="*/ 8 h 10"/>
                <a:gd name="T6" fmla="*/ 5 w 10"/>
                <a:gd name="T7" fmla="*/ 10 h 10"/>
                <a:gd name="T8" fmla="*/ 10 w 10"/>
                <a:gd name="T9" fmla="*/ 2 h 10"/>
                <a:gd name="T10" fmla="*/ 8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8" y="0"/>
                  </a:moveTo>
                  <a:cubicBezTo>
                    <a:pt x="6" y="0"/>
                    <a:pt x="0" y="6"/>
                    <a:pt x="5" y="6"/>
                  </a:cubicBezTo>
                  <a:cubicBezTo>
                    <a:pt x="5" y="7"/>
                    <a:pt x="4" y="8"/>
                    <a:pt x="4" y="8"/>
                  </a:cubicBezTo>
                  <a:cubicBezTo>
                    <a:pt x="4" y="8"/>
                    <a:pt x="5" y="8"/>
                    <a:pt x="5" y="10"/>
                  </a:cubicBezTo>
                  <a:cubicBezTo>
                    <a:pt x="7" y="8"/>
                    <a:pt x="10" y="4"/>
                    <a:pt x="10" y="2"/>
                  </a:cubicBezTo>
                  <a:cubicBezTo>
                    <a:pt x="9" y="3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4" name="Freeform 234"/>
            <p:cNvSpPr>
              <a:spLocks/>
            </p:cNvSpPr>
            <p:nvPr/>
          </p:nvSpPr>
          <p:spPr bwMode="auto">
            <a:xfrm>
              <a:off x="231775" y="5688013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0"/>
                    <a:pt x="0" y="3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5" name="Freeform 235"/>
            <p:cNvSpPr>
              <a:spLocks/>
            </p:cNvSpPr>
            <p:nvPr/>
          </p:nvSpPr>
          <p:spPr bwMode="auto">
            <a:xfrm>
              <a:off x="244475" y="5745163"/>
              <a:ext cx="38100" cy="44450"/>
            </a:xfrm>
            <a:custGeom>
              <a:avLst/>
              <a:gdLst>
                <a:gd name="T0" fmla="*/ 8 w 12"/>
                <a:gd name="T1" fmla="*/ 12 h 14"/>
                <a:gd name="T2" fmla="*/ 6 w 12"/>
                <a:gd name="T3" fmla="*/ 9 h 14"/>
                <a:gd name="T4" fmla="*/ 7 w 12"/>
                <a:gd name="T5" fmla="*/ 2 h 14"/>
                <a:gd name="T6" fmla="*/ 0 w 12"/>
                <a:gd name="T7" fmla="*/ 10 h 14"/>
                <a:gd name="T8" fmla="*/ 2 w 12"/>
                <a:gd name="T9" fmla="*/ 13 h 14"/>
                <a:gd name="T10" fmla="*/ 8 w 12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4">
                  <a:moveTo>
                    <a:pt x="8" y="12"/>
                  </a:moveTo>
                  <a:cubicBezTo>
                    <a:pt x="7" y="11"/>
                    <a:pt x="10" y="9"/>
                    <a:pt x="6" y="9"/>
                  </a:cubicBezTo>
                  <a:cubicBezTo>
                    <a:pt x="11" y="7"/>
                    <a:pt x="12" y="0"/>
                    <a:pt x="7" y="2"/>
                  </a:cubicBezTo>
                  <a:cubicBezTo>
                    <a:pt x="3" y="3"/>
                    <a:pt x="4" y="9"/>
                    <a:pt x="0" y="10"/>
                  </a:cubicBezTo>
                  <a:cubicBezTo>
                    <a:pt x="0" y="11"/>
                    <a:pt x="3" y="10"/>
                    <a:pt x="2" y="13"/>
                  </a:cubicBezTo>
                  <a:cubicBezTo>
                    <a:pt x="5" y="14"/>
                    <a:pt x="5" y="11"/>
                    <a:pt x="8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6" name="Freeform 236"/>
            <p:cNvSpPr>
              <a:spLocks/>
            </p:cNvSpPr>
            <p:nvPr/>
          </p:nvSpPr>
          <p:spPr bwMode="auto">
            <a:xfrm>
              <a:off x="215900" y="5811838"/>
              <a:ext cx="38100" cy="60325"/>
            </a:xfrm>
            <a:custGeom>
              <a:avLst/>
              <a:gdLst>
                <a:gd name="T0" fmla="*/ 4 w 12"/>
                <a:gd name="T1" fmla="*/ 3 h 19"/>
                <a:gd name="T2" fmla="*/ 0 w 12"/>
                <a:gd name="T3" fmla="*/ 18 h 19"/>
                <a:gd name="T4" fmla="*/ 9 w 12"/>
                <a:gd name="T5" fmla="*/ 0 h 19"/>
                <a:gd name="T6" fmla="*/ 4 w 12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4" y="3"/>
                  </a:moveTo>
                  <a:cubicBezTo>
                    <a:pt x="0" y="1"/>
                    <a:pt x="0" y="14"/>
                    <a:pt x="0" y="18"/>
                  </a:cubicBezTo>
                  <a:cubicBezTo>
                    <a:pt x="5" y="19"/>
                    <a:pt x="12" y="5"/>
                    <a:pt x="9" y="0"/>
                  </a:cubicBezTo>
                  <a:cubicBezTo>
                    <a:pt x="7" y="0"/>
                    <a:pt x="3" y="0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7" name="Freeform 237"/>
            <p:cNvSpPr>
              <a:spLocks/>
            </p:cNvSpPr>
            <p:nvPr/>
          </p:nvSpPr>
          <p:spPr bwMode="auto">
            <a:xfrm>
              <a:off x="104775" y="5519738"/>
              <a:ext cx="82550" cy="161925"/>
            </a:xfrm>
            <a:custGeom>
              <a:avLst/>
              <a:gdLst>
                <a:gd name="T0" fmla="*/ 13 w 26"/>
                <a:gd name="T1" fmla="*/ 43 h 51"/>
                <a:gd name="T2" fmla="*/ 16 w 26"/>
                <a:gd name="T3" fmla="*/ 39 h 51"/>
                <a:gd name="T4" fmla="*/ 15 w 26"/>
                <a:gd name="T5" fmla="*/ 32 h 51"/>
                <a:gd name="T6" fmla="*/ 26 w 26"/>
                <a:gd name="T7" fmla="*/ 1 h 51"/>
                <a:gd name="T8" fmla="*/ 17 w 26"/>
                <a:gd name="T9" fmla="*/ 12 h 51"/>
                <a:gd name="T10" fmla="*/ 9 w 26"/>
                <a:gd name="T11" fmla="*/ 18 h 51"/>
                <a:gd name="T12" fmla="*/ 8 w 26"/>
                <a:gd name="T13" fmla="*/ 23 h 51"/>
                <a:gd name="T14" fmla="*/ 1 w 26"/>
                <a:gd name="T15" fmla="*/ 37 h 51"/>
                <a:gd name="T16" fmla="*/ 0 w 26"/>
                <a:gd name="T17" fmla="*/ 47 h 51"/>
                <a:gd name="T18" fmla="*/ 1 w 26"/>
                <a:gd name="T19" fmla="*/ 50 h 51"/>
                <a:gd name="T20" fmla="*/ 13 w 26"/>
                <a:gd name="T21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51">
                  <a:moveTo>
                    <a:pt x="13" y="43"/>
                  </a:moveTo>
                  <a:cubicBezTo>
                    <a:pt x="13" y="44"/>
                    <a:pt x="16" y="39"/>
                    <a:pt x="16" y="39"/>
                  </a:cubicBezTo>
                  <a:cubicBezTo>
                    <a:pt x="18" y="34"/>
                    <a:pt x="14" y="37"/>
                    <a:pt x="15" y="32"/>
                  </a:cubicBezTo>
                  <a:cubicBezTo>
                    <a:pt x="21" y="23"/>
                    <a:pt x="23" y="12"/>
                    <a:pt x="26" y="1"/>
                  </a:cubicBezTo>
                  <a:cubicBezTo>
                    <a:pt x="19" y="0"/>
                    <a:pt x="19" y="5"/>
                    <a:pt x="17" y="12"/>
                  </a:cubicBezTo>
                  <a:cubicBezTo>
                    <a:pt x="16" y="14"/>
                    <a:pt x="8" y="24"/>
                    <a:pt x="9" y="18"/>
                  </a:cubicBezTo>
                  <a:cubicBezTo>
                    <a:pt x="8" y="19"/>
                    <a:pt x="7" y="21"/>
                    <a:pt x="8" y="23"/>
                  </a:cubicBezTo>
                  <a:cubicBezTo>
                    <a:pt x="11" y="21"/>
                    <a:pt x="4" y="35"/>
                    <a:pt x="1" y="37"/>
                  </a:cubicBezTo>
                  <a:cubicBezTo>
                    <a:pt x="1" y="41"/>
                    <a:pt x="2" y="43"/>
                    <a:pt x="0" y="47"/>
                  </a:cubicBezTo>
                  <a:cubicBezTo>
                    <a:pt x="3" y="45"/>
                    <a:pt x="1" y="50"/>
                    <a:pt x="1" y="50"/>
                  </a:cubicBezTo>
                  <a:cubicBezTo>
                    <a:pt x="9" y="51"/>
                    <a:pt x="7" y="38"/>
                    <a:pt x="13" y="4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8" name="Freeform 238"/>
            <p:cNvSpPr>
              <a:spLocks/>
            </p:cNvSpPr>
            <p:nvPr/>
          </p:nvSpPr>
          <p:spPr bwMode="auto">
            <a:xfrm>
              <a:off x="193675" y="5700713"/>
              <a:ext cx="47625" cy="85725"/>
            </a:xfrm>
            <a:custGeom>
              <a:avLst/>
              <a:gdLst>
                <a:gd name="T0" fmla="*/ 4 w 15"/>
                <a:gd name="T1" fmla="*/ 26 h 27"/>
                <a:gd name="T2" fmla="*/ 7 w 15"/>
                <a:gd name="T3" fmla="*/ 22 h 27"/>
                <a:gd name="T4" fmla="*/ 5 w 15"/>
                <a:gd name="T5" fmla="*/ 23 h 27"/>
                <a:gd name="T6" fmla="*/ 9 w 15"/>
                <a:gd name="T7" fmla="*/ 19 h 27"/>
                <a:gd name="T8" fmla="*/ 10 w 15"/>
                <a:gd name="T9" fmla="*/ 7 h 27"/>
                <a:gd name="T10" fmla="*/ 8 w 15"/>
                <a:gd name="T11" fmla="*/ 0 h 27"/>
                <a:gd name="T12" fmla="*/ 3 w 15"/>
                <a:gd name="T13" fmla="*/ 18 h 27"/>
                <a:gd name="T14" fmla="*/ 4 w 15"/>
                <a:gd name="T1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7">
                  <a:moveTo>
                    <a:pt x="4" y="26"/>
                  </a:moveTo>
                  <a:cubicBezTo>
                    <a:pt x="5" y="25"/>
                    <a:pt x="6" y="23"/>
                    <a:pt x="7" y="22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5" y="19"/>
                    <a:pt x="14" y="20"/>
                    <a:pt x="9" y="19"/>
                  </a:cubicBezTo>
                  <a:cubicBezTo>
                    <a:pt x="11" y="13"/>
                    <a:pt x="15" y="14"/>
                    <a:pt x="10" y="7"/>
                  </a:cubicBezTo>
                  <a:cubicBezTo>
                    <a:pt x="7" y="1"/>
                    <a:pt x="11" y="4"/>
                    <a:pt x="8" y="0"/>
                  </a:cubicBezTo>
                  <a:cubicBezTo>
                    <a:pt x="8" y="7"/>
                    <a:pt x="5" y="12"/>
                    <a:pt x="3" y="18"/>
                  </a:cubicBezTo>
                  <a:cubicBezTo>
                    <a:pt x="0" y="27"/>
                    <a:pt x="4" y="20"/>
                    <a:pt x="4" y="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9" name="Freeform 239"/>
            <p:cNvSpPr>
              <a:spLocks/>
            </p:cNvSpPr>
            <p:nvPr/>
          </p:nvSpPr>
          <p:spPr bwMode="auto">
            <a:xfrm>
              <a:off x="57150" y="5294313"/>
              <a:ext cx="66675" cy="53975"/>
            </a:xfrm>
            <a:custGeom>
              <a:avLst/>
              <a:gdLst>
                <a:gd name="T0" fmla="*/ 1 w 21"/>
                <a:gd name="T1" fmla="*/ 5 h 17"/>
                <a:gd name="T2" fmla="*/ 0 w 21"/>
                <a:gd name="T3" fmla="*/ 4 h 17"/>
                <a:gd name="T4" fmla="*/ 7 w 21"/>
                <a:gd name="T5" fmla="*/ 11 h 17"/>
                <a:gd name="T6" fmla="*/ 17 w 21"/>
                <a:gd name="T7" fmla="*/ 17 h 17"/>
                <a:gd name="T8" fmla="*/ 12 w 21"/>
                <a:gd name="T9" fmla="*/ 4 h 17"/>
                <a:gd name="T10" fmla="*/ 2 w 21"/>
                <a:gd name="T11" fmla="*/ 0 h 17"/>
                <a:gd name="T12" fmla="*/ 1 w 21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7">
                  <a:moveTo>
                    <a:pt x="1" y="5"/>
                  </a:moveTo>
                  <a:cubicBezTo>
                    <a:pt x="1" y="5"/>
                    <a:pt x="0" y="4"/>
                    <a:pt x="0" y="4"/>
                  </a:cubicBezTo>
                  <a:cubicBezTo>
                    <a:pt x="3" y="7"/>
                    <a:pt x="6" y="8"/>
                    <a:pt x="7" y="11"/>
                  </a:cubicBezTo>
                  <a:cubicBezTo>
                    <a:pt x="9" y="17"/>
                    <a:pt x="13" y="13"/>
                    <a:pt x="17" y="17"/>
                  </a:cubicBezTo>
                  <a:cubicBezTo>
                    <a:pt x="21" y="12"/>
                    <a:pt x="7" y="9"/>
                    <a:pt x="12" y="4"/>
                  </a:cubicBezTo>
                  <a:cubicBezTo>
                    <a:pt x="12" y="0"/>
                    <a:pt x="3" y="5"/>
                    <a:pt x="2" y="0"/>
                  </a:cubicBezTo>
                  <a:cubicBezTo>
                    <a:pt x="1" y="2"/>
                    <a:pt x="0" y="3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0" name="Freeform 240"/>
            <p:cNvSpPr>
              <a:spLocks/>
            </p:cNvSpPr>
            <p:nvPr/>
          </p:nvSpPr>
          <p:spPr bwMode="auto">
            <a:xfrm>
              <a:off x="263525" y="5862638"/>
              <a:ext cx="25400" cy="3175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1 h 10"/>
                <a:gd name="T4" fmla="*/ 2 w 8"/>
                <a:gd name="T5" fmla="*/ 5 h 10"/>
                <a:gd name="T6" fmla="*/ 2 w 8"/>
                <a:gd name="T7" fmla="*/ 10 h 10"/>
                <a:gd name="T8" fmla="*/ 8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8" y="0"/>
                    <a:pt x="5" y="0"/>
                    <a:pt x="5" y="1"/>
                  </a:cubicBezTo>
                  <a:cubicBezTo>
                    <a:pt x="6" y="3"/>
                    <a:pt x="3" y="3"/>
                    <a:pt x="2" y="5"/>
                  </a:cubicBezTo>
                  <a:cubicBezTo>
                    <a:pt x="5" y="8"/>
                    <a:pt x="0" y="7"/>
                    <a:pt x="2" y="10"/>
                  </a:cubicBezTo>
                  <a:cubicBezTo>
                    <a:pt x="4" y="9"/>
                    <a:pt x="8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1" name="Freeform 241"/>
            <p:cNvSpPr>
              <a:spLocks/>
            </p:cNvSpPr>
            <p:nvPr/>
          </p:nvSpPr>
          <p:spPr bwMode="auto">
            <a:xfrm>
              <a:off x="231775" y="5513388"/>
              <a:ext cx="34925" cy="69850"/>
            </a:xfrm>
            <a:custGeom>
              <a:avLst/>
              <a:gdLst>
                <a:gd name="T0" fmla="*/ 0 w 11"/>
                <a:gd name="T1" fmla="*/ 1 h 22"/>
                <a:gd name="T2" fmla="*/ 3 w 11"/>
                <a:gd name="T3" fmla="*/ 16 h 22"/>
                <a:gd name="T4" fmla="*/ 9 w 11"/>
                <a:gd name="T5" fmla="*/ 13 h 22"/>
                <a:gd name="T6" fmla="*/ 2 w 11"/>
                <a:gd name="T7" fmla="*/ 6 h 22"/>
                <a:gd name="T8" fmla="*/ 2 w 11"/>
                <a:gd name="T9" fmla="*/ 1 h 22"/>
                <a:gd name="T10" fmla="*/ 0 w 11"/>
                <a:gd name="T1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0" y="1"/>
                  </a:moveTo>
                  <a:cubicBezTo>
                    <a:pt x="0" y="6"/>
                    <a:pt x="4" y="11"/>
                    <a:pt x="3" y="16"/>
                  </a:cubicBezTo>
                  <a:cubicBezTo>
                    <a:pt x="11" y="18"/>
                    <a:pt x="7" y="22"/>
                    <a:pt x="9" y="13"/>
                  </a:cubicBezTo>
                  <a:cubicBezTo>
                    <a:pt x="6" y="13"/>
                    <a:pt x="3" y="2"/>
                    <a:pt x="2" y="6"/>
                  </a:cubicBezTo>
                  <a:cubicBezTo>
                    <a:pt x="2" y="4"/>
                    <a:pt x="2" y="3"/>
                    <a:pt x="2" y="1"/>
                  </a:cubicBezTo>
                  <a:cubicBezTo>
                    <a:pt x="2" y="0"/>
                    <a:pt x="0" y="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2" name="Freeform 242"/>
            <p:cNvSpPr>
              <a:spLocks/>
            </p:cNvSpPr>
            <p:nvPr/>
          </p:nvSpPr>
          <p:spPr bwMode="auto">
            <a:xfrm>
              <a:off x="88900" y="5437188"/>
              <a:ext cx="31750" cy="31750"/>
            </a:xfrm>
            <a:custGeom>
              <a:avLst/>
              <a:gdLst>
                <a:gd name="T0" fmla="*/ 9 w 10"/>
                <a:gd name="T1" fmla="*/ 10 h 10"/>
                <a:gd name="T2" fmla="*/ 10 w 10"/>
                <a:gd name="T3" fmla="*/ 1 h 10"/>
                <a:gd name="T4" fmla="*/ 0 w 10"/>
                <a:gd name="T5" fmla="*/ 7 h 10"/>
                <a:gd name="T6" fmla="*/ 9 w 1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9" y="10"/>
                  </a:moveTo>
                  <a:cubicBezTo>
                    <a:pt x="9" y="8"/>
                    <a:pt x="10" y="1"/>
                    <a:pt x="10" y="1"/>
                  </a:cubicBezTo>
                  <a:cubicBezTo>
                    <a:pt x="3" y="0"/>
                    <a:pt x="4" y="6"/>
                    <a:pt x="0" y="7"/>
                  </a:cubicBezTo>
                  <a:cubicBezTo>
                    <a:pt x="0" y="10"/>
                    <a:pt x="6" y="10"/>
                    <a:pt x="9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3" name="Freeform 243"/>
            <p:cNvSpPr>
              <a:spLocks/>
            </p:cNvSpPr>
            <p:nvPr/>
          </p:nvSpPr>
          <p:spPr bwMode="auto">
            <a:xfrm>
              <a:off x="76200" y="5475288"/>
              <a:ext cx="38100" cy="31750"/>
            </a:xfrm>
            <a:custGeom>
              <a:avLst/>
              <a:gdLst>
                <a:gd name="T0" fmla="*/ 3 w 12"/>
                <a:gd name="T1" fmla="*/ 10 h 10"/>
                <a:gd name="T2" fmla="*/ 9 w 12"/>
                <a:gd name="T3" fmla="*/ 0 h 10"/>
                <a:gd name="T4" fmla="*/ 3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cubicBezTo>
                    <a:pt x="6" y="8"/>
                    <a:pt x="12" y="6"/>
                    <a:pt x="9" y="0"/>
                  </a:cubicBezTo>
                  <a:cubicBezTo>
                    <a:pt x="3" y="1"/>
                    <a:pt x="0" y="3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4" name="Freeform 244"/>
            <p:cNvSpPr>
              <a:spLocks/>
            </p:cNvSpPr>
            <p:nvPr/>
          </p:nvSpPr>
          <p:spPr bwMode="auto">
            <a:xfrm>
              <a:off x="98425" y="5332413"/>
              <a:ext cx="127000" cy="149225"/>
            </a:xfrm>
            <a:custGeom>
              <a:avLst/>
              <a:gdLst>
                <a:gd name="T0" fmla="*/ 17 w 40"/>
                <a:gd name="T1" fmla="*/ 20 h 47"/>
                <a:gd name="T2" fmla="*/ 24 w 40"/>
                <a:gd name="T3" fmla="*/ 29 h 47"/>
                <a:gd name="T4" fmla="*/ 35 w 40"/>
                <a:gd name="T5" fmla="*/ 45 h 47"/>
                <a:gd name="T6" fmla="*/ 39 w 40"/>
                <a:gd name="T7" fmla="*/ 47 h 47"/>
                <a:gd name="T8" fmla="*/ 30 w 40"/>
                <a:gd name="T9" fmla="*/ 33 h 47"/>
                <a:gd name="T10" fmla="*/ 24 w 40"/>
                <a:gd name="T11" fmla="*/ 21 h 47"/>
                <a:gd name="T12" fmla="*/ 14 w 40"/>
                <a:gd name="T13" fmla="*/ 7 h 47"/>
                <a:gd name="T14" fmla="*/ 11 w 40"/>
                <a:gd name="T15" fmla="*/ 10 h 47"/>
                <a:gd name="T16" fmla="*/ 17 w 40"/>
                <a:gd name="T1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17" y="20"/>
                  </a:moveTo>
                  <a:cubicBezTo>
                    <a:pt x="21" y="23"/>
                    <a:pt x="23" y="25"/>
                    <a:pt x="24" y="29"/>
                  </a:cubicBezTo>
                  <a:cubicBezTo>
                    <a:pt x="27" y="26"/>
                    <a:pt x="36" y="42"/>
                    <a:pt x="35" y="45"/>
                  </a:cubicBezTo>
                  <a:cubicBezTo>
                    <a:pt x="37" y="43"/>
                    <a:pt x="37" y="47"/>
                    <a:pt x="39" y="47"/>
                  </a:cubicBezTo>
                  <a:cubicBezTo>
                    <a:pt x="40" y="44"/>
                    <a:pt x="36" y="28"/>
                    <a:pt x="30" y="33"/>
                  </a:cubicBezTo>
                  <a:cubicBezTo>
                    <a:pt x="32" y="27"/>
                    <a:pt x="27" y="26"/>
                    <a:pt x="24" y="21"/>
                  </a:cubicBezTo>
                  <a:cubicBezTo>
                    <a:pt x="21" y="18"/>
                    <a:pt x="14" y="11"/>
                    <a:pt x="14" y="7"/>
                  </a:cubicBezTo>
                  <a:cubicBezTo>
                    <a:pt x="14" y="4"/>
                    <a:pt x="0" y="0"/>
                    <a:pt x="11" y="10"/>
                  </a:cubicBezTo>
                  <a:cubicBezTo>
                    <a:pt x="14" y="14"/>
                    <a:pt x="13" y="16"/>
                    <a:pt x="17" y="2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5" name="Freeform 245"/>
            <p:cNvSpPr>
              <a:spLocks/>
            </p:cNvSpPr>
            <p:nvPr/>
          </p:nvSpPr>
          <p:spPr bwMode="auto">
            <a:xfrm>
              <a:off x="215900" y="5481638"/>
              <a:ext cx="22225" cy="22225"/>
            </a:xfrm>
            <a:custGeom>
              <a:avLst/>
              <a:gdLst>
                <a:gd name="T0" fmla="*/ 1 w 7"/>
                <a:gd name="T1" fmla="*/ 5 h 7"/>
                <a:gd name="T2" fmla="*/ 7 w 7"/>
                <a:gd name="T3" fmla="*/ 7 h 7"/>
                <a:gd name="T4" fmla="*/ 4 w 7"/>
                <a:gd name="T5" fmla="*/ 4 h 7"/>
                <a:gd name="T6" fmla="*/ 5 w 7"/>
                <a:gd name="T7" fmla="*/ 1 h 7"/>
                <a:gd name="T8" fmla="*/ 4 w 7"/>
                <a:gd name="T9" fmla="*/ 0 h 7"/>
                <a:gd name="T10" fmla="*/ 1 w 7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7"/>
                    <a:pt x="7" y="6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5" y="4"/>
                    <a:pt x="5" y="3"/>
                    <a:pt x="5" y="1"/>
                  </a:cubicBezTo>
                  <a:cubicBezTo>
                    <a:pt x="3" y="3"/>
                    <a:pt x="3" y="2"/>
                    <a:pt x="4" y="0"/>
                  </a:cubicBezTo>
                  <a:cubicBezTo>
                    <a:pt x="3" y="0"/>
                    <a:pt x="0" y="5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6" name="Freeform 246"/>
            <p:cNvSpPr>
              <a:spLocks/>
            </p:cNvSpPr>
            <p:nvPr/>
          </p:nvSpPr>
          <p:spPr bwMode="auto">
            <a:xfrm>
              <a:off x="88900" y="5487988"/>
              <a:ext cx="63500" cy="114300"/>
            </a:xfrm>
            <a:custGeom>
              <a:avLst/>
              <a:gdLst>
                <a:gd name="T0" fmla="*/ 6 w 20"/>
                <a:gd name="T1" fmla="*/ 36 h 36"/>
                <a:gd name="T2" fmla="*/ 6 w 20"/>
                <a:gd name="T3" fmla="*/ 31 h 36"/>
                <a:gd name="T4" fmla="*/ 15 w 20"/>
                <a:gd name="T5" fmla="*/ 27 h 36"/>
                <a:gd name="T6" fmla="*/ 15 w 20"/>
                <a:gd name="T7" fmla="*/ 11 h 36"/>
                <a:gd name="T8" fmla="*/ 20 w 20"/>
                <a:gd name="T9" fmla="*/ 5 h 36"/>
                <a:gd name="T10" fmla="*/ 18 w 20"/>
                <a:gd name="T11" fmla="*/ 0 h 36"/>
                <a:gd name="T12" fmla="*/ 9 w 20"/>
                <a:gd name="T13" fmla="*/ 14 h 36"/>
                <a:gd name="T14" fmla="*/ 2 w 20"/>
                <a:gd name="T15" fmla="*/ 16 h 36"/>
                <a:gd name="T16" fmla="*/ 6 w 2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6" y="36"/>
                  </a:moveTo>
                  <a:cubicBezTo>
                    <a:pt x="5" y="35"/>
                    <a:pt x="9" y="30"/>
                    <a:pt x="6" y="31"/>
                  </a:cubicBezTo>
                  <a:cubicBezTo>
                    <a:pt x="7" y="28"/>
                    <a:pt x="12" y="27"/>
                    <a:pt x="15" y="27"/>
                  </a:cubicBezTo>
                  <a:cubicBezTo>
                    <a:pt x="11" y="25"/>
                    <a:pt x="14" y="14"/>
                    <a:pt x="15" y="11"/>
                  </a:cubicBezTo>
                  <a:cubicBezTo>
                    <a:pt x="17" y="9"/>
                    <a:pt x="18" y="7"/>
                    <a:pt x="20" y="5"/>
                  </a:cubicBezTo>
                  <a:cubicBezTo>
                    <a:pt x="19" y="5"/>
                    <a:pt x="18" y="0"/>
                    <a:pt x="18" y="0"/>
                  </a:cubicBezTo>
                  <a:cubicBezTo>
                    <a:pt x="11" y="0"/>
                    <a:pt x="11" y="14"/>
                    <a:pt x="9" y="14"/>
                  </a:cubicBezTo>
                  <a:cubicBezTo>
                    <a:pt x="3" y="19"/>
                    <a:pt x="7" y="16"/>
                    <a:pt x="2" y="16"/>
                  </a:cubicBezTo>
                  <a:cubicBezTo>
                    <a:pt x="3" y="19"/>
                    <a:pt x="0" y="33"/>
                    <a:pt x="6" y="3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7" name="Freeform 247"/>
            <p:cNvSpPr>
              <a:spLocks/>
            </p:cNvSpPr>
            <p:nvPr/>
          </p:nvSpPr>
          <p:spPr bwMode="auto">
            <a:xfrm>
              <a:off x="2397125" y="6834188"/>
              <a:ext cx="101600" cy="25400"/>
            </a:xfrm>
            <a:custGeom>
              <a:avLst/>
              <a:gdLst>
                <a:gd name="T0" fmla="*/ 28 w 32"/>
                <a:gd name="T1" fmla="*/ 6 h 8"/>
                <a:gd name="T2" fmla="*/ 30 w 32"/>
                <a:gd name="T3" fmla="*/ 8 h 8"/>
                <a:gd name="T4" fmla="*/ 13 w 32"/>
                <a:gd name="T5" fmla="*/ 0 h 8"/>
                <a:gd name="T6" fmla="*/ 0 w 32"/>
                <a:gd name="T7" fmla="*/ 1 h 8"/>
                <a:gd name="T8" fmla="*/ 28 w 32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6"/>
                  </a:moveTo>
                  <a:cubicBezTo>
                    <a:pt x="29" y="7"/>
                    <a:pt x="30" y="7"/>
                    <a:pt x="30" y="8"/>
                  </a:cubicBezTo>
                  <a:cubicBezTo>
                    <a:pt x="32" y="4"/>
                    <a:pt x="16" y="0"/>
                    <a:pt x="13" y="0"/>
                  </a:cubicBezTo>
                  <a:cubicBezTo>
                    <a:pt x="9" y="0"/>
                    <a:pt x="0" y="1"/>
                    <a:pt x="0" y="1"/>
                  </a:cubicBezTo>
                  <a:cubicBezTo>
                    <a:pt x="4" y="2"/>
                    <a:pt x="26" y="8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8" name="Freeform 248"/>
            <p:cNvSpPr>
              <a:spLocks/>
            </p:cNvSpPr>
            <p:nvPr/>
          </p:nvSpPr>
          <p:spPr bwMode="auto">
            <a:xfrm>
              <a:off x="260350" y="5580063"/>
              <a:ext cx="15875" cy="28575"/>
            </a:xfrm>
            <a:custGeom>
              <a:avLst/>
              <a:gdLst>
                <a:gd name="T0" fmla="*/ 5 w 5"/>
                <a:gd name="T1" fmla="*/ 9 h 9"/>
                <a:gd name="T2" fmla="*/ 5 w 5"/>
                <a:gd name="T3" fmla="*/ 6 h 9"/>
                <a:gd name="T4" fmla="*/ 2 w 5"/>
                <a:gd name="T5" fmla="*/ 1 h 9"/>
                <a:gd name="T6" fmla="*/ 0 w 5"/>
                <a:gd name="T7" fmla="*/ 4 h 9"/>
                <a:gd name="T8" fmla="*/ 5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9"/>
                  </a:moveTo>
                  <a:cubicBezTo>
                    <a:pt x="5" y="8"/>
                    <a:pt x="5" y="7"/>
                    <a:pt x="5" y="6"/>
                  </a:cubicBezTo>
                  <a:cubicBezTo>
                    <a:pt x="5" y="9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7"/>
                    <a:pt x="3" y="7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9" name="Freeform 249"/>
            <p:cNvSpPr>
              <a:spLocks/>
            </p:cNvSpPr>
            <p:nvPr/>
          </p:nvSpPr>
          <p:spPr bwMode="auto">
            <a:xfrm>
              <a:off x="260350" y="5592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0" name="Freeform 250"/>
            <p:cNvSpPr>
              <a:spLocks/>
            </p:cNvSpPr>
            <p:nvPr/>
          </p:nvSpPr>
          <p:spPr bwMode="auto">
            <a:xfrm>
              <a:off x="161925" y="5894388"/>
              <a:ext cx="104775" cy="174625"/>
            </a:xfrm>
            <a:custGeom>
              <a:avLst/>
              <a:gdLst>
                <a:gd name="T0" fmla="*/ 32 w 33"/>
                <a:gd name="T1" fmla="*/ 0 h 55"/>
                <a:gd name="T2" fmla="*/ 20 w 33"/>
                <a:gd name="T3" fmla="*/ 17 h 55"/>
                <a:gd name="T4" fmla="*/ 6 w 33"/>
                <a:gd name="T5" fmla="*/ 36 h 55"/>
                <a:gd name="T6" fmla="*/ 8 w 33"/>
                <a:gd name="T7" fmla="*/ 38 h 55"/>
                <a:gd name="T8" fmla="*/ 1 w 33"/>
                <a:gd name="T9" fmla="*/ 55 h 55"/>
                <a:gd name="T10" fmla="*/ 12 w 33"/>
                <a:gd name="T11" fmla="*/ 43 h 55"/>
                <a:gd name="T12" fmla="*/ 28 w 33"/>
                <a:gd name="T13" fmla="*/ 24 h 55"/>
                <a:gd name="T14" fmla="*/ 30 w 33"/>
                <a:gd name="T15" fmla="*/ 16 h 55"/>
                <a:gd name="T16" fmla="*/ 32 w 3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5">
                  <a:moveTo>
                    <a:pt x="32" y="0"/>
                  </a:moveTo>
                  <a:cubicBezTo>
                    <a:pt x="28" y="0"/>
                    <a:pt x="23" y="14"/>
                    <a:pt x="20" y="17"/>
                  </a:cubicBezTo>
                  <a:cubicBezTo>
                    <a:pt x="21" y="22"/>
                    <a:pt x="13" y="38"/>
                    <a:pt x="6" y="36"/>
                  </a:cubicBezTo>
                  <a:cubicBezTo>
                    <a:pt x="5" y="38"/>
                    <a:pt x="6" y="39"/>
                    <a:pt x="8" y="38"/>
                  </a:cubicBezTo>
                  <a:cubicBezTo>
                    <a:pt x="1" y="44"/>
                    <a:pt x="0" y="46"/>
                    <a:pt x="1" y="55"/>
                  </a:cubicBezTo>
                  <a:cubicBezTo>
                    <a:pt x="5" y="53"/>
                    <a:pt x="9" y="48"/>
                    <a:pt x="12" y="43"/>
                  </a:cubicBezTo>
                  <a:cubicBezTo>
                    <a:pt x="14" y="40"/>
                    <a:pt x="26" y="23"/>
                    <a:pt x="28" y="24"/>
                  </a:cubicBezTo>
                  <a:cubicBezTo>
                    <a:pt x="28" y="22"/>
                    <a:pt x="30" y="16"/>
                    <a:pt x="30" y="16"/>
                  </a:cubicBezTo>
                  <a:cubicBezTo>
                    <a:pt x="32" y="9"/>
                    <a:pt x="33" y="7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1" name="Freeform 251"/>
            <p:cNvSpPr>
              <a:spLocks/>
            </p:cNvSpPr>
            <p:nvPr/>
          </p:nvSpPr>
          <p:spPr bwMode="auto">
            <a:xfrm>
              <a:off x="285750" y="56340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2" name="Freeform 252"/>
            <p:cNvSpPr>
              <a:spLocks/>
            </p:cNvSpPr>
            <p:nvPr/>
          </p:nvSpPr>
          <p:spPr bwMode="auto">
            <a:xfrm>
              <a:off x="285750" y="56340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3" name="Freeform 253"/>
            <p:cNvSpPr>
              <a:spLocks/>
            </p:cNvSpPr>
            <p:nvPr/>
          </p:nvSpPr>
          <p:spPr bwMode="auto">
            <a:xfrm>
              <a:off x="152400" y="5973763"/>
              <a:ext cx="15875" cy="19050"/>
            </a:xfrm>
            <a:custGeom>
              <a:avLst/>
              <a:gdLst>
                <a:gd name="T0" fmla="*/ 0 w 5"/>
                <a:gd name="T1" fmla="*/ 4 h 6"/>
                <a:gd name="T2" fmla="*/ 1 w 5"/>
                <a:gd name="T3" fmla="*/ 4 h 6"/>
                <a:gd name="T4" fmla="*/ 1 w 5"/>
                <a:gd name="T5" fmla="*/ 4 h 6"/>
                <a:gd name="T6" fmla="*/ 1 w 5"/>
                <a:gd name="T7" fmla="*/ 5 h 6"/>
                <a:gd name="T8" fmla="*/ 4 w 5"/>
                <a:gd name="T9" fmla="*/ 6 h 6"/>
                <a:gd name="T10" fmla="*/ 2 w 5"/>
                <a:gd name="T11" fmla="*/ 0 h 6"/>
                <a:gd name="T12" fmla="*/ 0 w 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3" y="3"/>
                    <a:pt x="5" y="2"/>
                    <a:pt x="2" y="0"/>
                  </a:cubicBezTo>
                  <a:cubicBezTo>
                    <a:pt x="3" y="2"/>
                    <a:pt x="0" y="2"/>
                    <a:pt x="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4" name="Freeform 254"/>
            <p:cNvSpPr>
              <a:spLocks/>
            </p:cNvSpPr>
            <p:nvPr/>
          </p:nvSpPr>
          <p:spPr bwMode="auto">
            <a:xfrm>
              <a:off x="276225" y="5624513"/>
              <a:ext cx="9525" cy="12700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2 w 3"/>
                <a:gd name="T5" fmla="*/ 0 h 4"/>
                <a:gd name="T6" fmla="*/ 0 w 3"/>
                <a:gd name="T7" fmla="*/ 2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ubicBezTo>
                    <a:pt x="2" y="0"/>
                    <a:pt x="1" y="2"/>
                    <a:pt x="0" y="2"/>
                  </a:cubicBezTo>
                  <a:cubicBezTo>
                    <a:pt x="2" y="2"/>
                    <a:pt x="2" y="4"/>
                    <a:pt x="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5" name="Freeform 255"/>
            <p:cNvSpPr>
              <a:spLocks/>
            </p:cNvSpPr>
            <p:nvPr/>
          </p:nvSpPr>
          <p:spPr bwMode="auto">
            <a:xfrm>
              <a:off x="19050" y="5688013"/>
              <a:ext cx="19050" cy="12700"/>
            </a:xfrm>
            <a:custGeom>
              <a:avLst/>
              <a:gdLst>
                <a:gd name="T0" fmla="*/ 3 w 6"/>
                <a:gd name="T1" fmla="*/ 4 h 4"/>
                <a:gd name="T2" fmla="*/ 2 w 6"/>
                <a:gd name="T3" fmla="*/ 0 h 4"/>
                <a:gd name="T4" fmla="*/ 1 w 6"/>
                <a:gd name="T5" fmla="*/ 4 h 4"/>
                <a:gd name="T6" fmla="*/ 3 w 6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1" y="0"/>
                    <a:pt x="2" y="0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1" y="4"/>
                    <a:pt x="3" y="1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6" name="Freeform 256"/>
            <p:cNvSpPr>
              <a:spLocks/>
            </p:cNvSpPr>
            <p:nvPr/>
          </p:nvSpPr>
          <p:spPr bwMode="auto">
            <a:xfrm>
              <a:off x="28575" y="5700713"/>
              <a:ext cx="38100" cy="50800"/>
            </a:xfrm>
            <a:custGeom>
              <a:avLst/>
              <a:gdLst>
                <a:gd name="T0" fmla="*/ 9 w 12"/>
                <a:gd name="T1" fmla="*/ 16 h 16"/>
                <a:gd name="T2" fmla="*/ 7 w 12"/>
                <a:gd name="T3" fmla="*/ 10 h 16"/>
                <a:gd name="T4" fmla="*/ 10 w 12"/>
                <a:gd name="T5" fmla="*/ 10 h 16"/>
                <a:gd name="T6" fmla="*/ 3 w 12"/>
                <a:gd name="T7" fmla="*/ 5 h 16"/>
                <a:gd name="T8" fmla="*/ 5 w 12"/>
                <a:gd name="T9" fmla="*/ 3 h 16"/>
                <a:gd name="T10" fmla="*/ 0 w 12"/>
                <a:gd name="T11" fmla="*/ 3 h 16"/>
                <a:gd name="T12" fmla="*/ 4 w 12"/>
                <a:gd name="T13" fmla="*/ 6 h 16"/>
                <a:gd name="T14" fmla="*/ 3 w 12"/>
                <a:gd name="T15" fmla="*/ 9 h 16"/>
                <a:gd name="T16" fmla="*/ 6 w 12"/>
                <a:gd name="T17" fmla="*/ 10 h 16"/>
                <a:gd name="T18" fmla="*/ 9 w 12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9" y="16"/>
                  </a:moveTo>
                  <a:cubicBezTo>
                    <a:pt x="12" y="15"/>
                    <a:pt x="10" y="10"/>
                    <a:pt x="7" y="10"/>
                  </a:cubicBezTo>
                  <a:cubicBezTo>
                    <a:pt x="8" y="8"/>
                    <a:pt x="9" y="10"/>
                    <a:pt x="10" y="10"/>
                  </a:cubicBezTo>
                  <a:cubicBezTo>
                    <a:pt x="8" y="7"/>
                    <a:pt x="6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4" y="0"/>
                    <a:pt x="1" y="3"/>
                    <a:pt x="0" y="3"/>
                  </a:cubicBezTo>
                  <a:cubicBezTo>
                    <a:pt x="0" y="4"/>
                    <a:pt x="2" y="5"/>
                    <a:pt x="4" y="6"/>
                  </a:cubicBezTo>
                  <a:cubicBezTo>
                    <a:pt x="0" y="7"/>
                    <a:pt x="5" y="7"/>
                    <a:pt x="3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3" y="14"/>
                    <a:pt x="8" y="13"/>
                    <a:pt x="9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7" name="Freeform 257"/>
            <p:cNvSpPr>
              <a:spLocks/>
            </p:cNvSpPr>
            <p:nvPr/>
          </p:nvSpPr>
          <p:spPr bwMode="auto">
            <a:xfrm>
              <a:off x="6350" y="5522913"/>
              <a:ext cx="34925" cy="60325"/>
            </a:xfrm>
            <a:custGeom>
              <a:avLst/>
              <a:gdLst>
                <a:gd name="T0" fmla="*/ 9 w 11"/>
                <a:gd name="T1" fmla="*/ 19 h 19"/>
                <a:gd name="T2" fmla="*/ 9 w 11"/>
                <a:gd name="T3" fmla="*/ 11 h 19"/>
                <a:gd name="T4" fmla="*/ 6 w 11"/>
                <a:gd name="T5" fmla="*/ 7 h 19"/>
                <a:gd name="T6" fmla="*/ 0 w 11"/>
                <a:gd name="T7" fmla="*/ 0 h 19"/>
                <a:gd name="T8" fmla="*/ 0 w 11"/>
                <a:gd name="T9" fmla="*/ 10 h 19"/>
                <a:gd name="T10" fmla="*/ 9 w 11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9">
                  <a:moveTo>
                    <a:pt x="9" y="19"/>
                  </a:moveTo>
                  <a:cubicBezTo>
                    <a:pt x="8" y="15"/>
                    <a:pt x="11" y="14"/>
                    <a:pt x="9" y="11"/>
                  </a:cubicBezTo>
                  <a:cubicBezTo>
                    <a:pt x="7" y="10"/>
                    <a:pt x="6" y="8"/>
                    <a:pt x="6" y="7"/>
                  </a:cubicBezTo>
                  <a:cubicBezTo>
                    <a:pt x="5" y="5"/>
                    <a:pt x="3" y="2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2"/>
                    <a:pt x="3" y="19"/>
                    <a:pt x="9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8" name="Freeform 258"/>
            <p:cNvSpPr>
              <a:spLocks/>
            </p:cNvSpPr>
            <p:nvPr/>
          </p:nvSpPr>
          <p:spPr bwMode="auto">
            <a:xfrm>
              <a:off x="104775" y="5586413"/>
              <a:ext cx="127000" cy="219075"/>
            </a:xfrm>
            <a:custGeom>
              <a:avLst/>
              <a:gdLst>
                <a:gd name="T0" fmla="*/ 35 w 40"/>
                <a:gd name="T1" fmla="*/ 33 h 69"/>
                <a:gd name="T2" fmla="*/ 36 w 40"/>
                <a:gd name="T3" fmla="*/ 36 h 69"/>
                <a:gd name="T4" fmla="*/ 32 w 40"/>
                <a:gd name="T5" fmla="*/ 18 h 69"/>
                <a:gd name="T6" fmla="*/ 27 w 40"/>
                <a:gd name="T7" fmla="*/ 5 h 69"/>
                <a:gd name="T8" fmla="*/ 13 w 40"/>
                <a:gd name="T9" fmla="*/ 28 h 69"/>
                <a:gd name="T10" fmla="*/ 9 w 40"/>
                <a:gd name="T11" fmla="*/ 46 h 69"/>
                <a:gd name="T12" fmla="*/ 2 w 40"/>
                <a:gd name="T13" fmla="*/ 40 h 69"/>
                <a:gd name="T14" fmla="*/ 8 w 40"/>
                <a:gd name="T15" fmla="*/ 69 h 69"/>
                <a:gd name="T16" fmla="*/ 9 w 40"/>
                <a:gd name="T17" fmla="*/ 64 h 69"/>
                <a:gd name="T18" fmla="*/ 12 w 40"/>
                <a:gd name="T19" fmla="*/ 64 h 69"/>
                <a:gd name="T20" fmla="*/ 6 w 40"/>
                <a:gd name="T21" fmla="*/ 61 h 69"/>
                <a:gd name="T22" fmla="*/ 21 w 40"/>
                <a:gd name="T23" fmla="*/ 41 h 69"/>
                <a:gd name="T24" fmla="*/ 35 w 40"/>
                <a:gd name="T25" fmla="*/ 3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9">
                  <a:moveTo>
                    <a:pt x="35" y="33"/>
                  </a:moveTo>
                  <a:cubicBezTo>
                    <a:pt x="33" y="34"/>
                    <a:pt x="33" y="35"/>
                    <a:pt x="36" y="36"/>
                  </a:cubicBezTo>
                  <a:cubicBezTo>
                    <a:pt x="38" y="29"/>
                    <a:pt x="32" y="25"/>
                    <a:pt x="32" y="18"/>
                  </a:cubicBezTo>
                  <a:cubicBezTo>
                    <a:pt x="33" y="12"/>
                    <a:pt x="40" y="0"/>
                    <a:pt x="27" y="5"/>
                  </a:cubicBezTo>
                  <a:cubicBezTo>
                    <a:pt x="33" y="12"/>
                    <a:pt x="19" y="29"/>
                    <a:pt x="13" y="28"/>
                  </a:cubicBezTo>
                  <a:cubicBezTo>
                    <a:pt x="16" y="34"/>
                    <a:pt x="15" y="39"/>
                    <a:pt x="9" y="46"/>
                  </a:cubicBezTo>
                  <a:cubicBezTo>
                    <a:pt x="5" y="42"/>
                    <a:pt x="7" y="41"/>
                    <a:pt x="2" y="40"/>
                  </a:cubicBezTo>
                  <a:cubicBezTo>
                    <a:pt x="2" y="50"/>
                    <a:pt x="0" y="61"/>
                    <a:pt x="8" y="69"/>
                  </a:cubicBezTo>
                  <a:cubicBezTo>
                    <a:pt x="9" y="68"/>
                    <a:pt x="9" y="66"/>
                    <a:pt x="9" y="64"/>
                  </a:cubicBezTo>
                  <a:cubicBezTo>
                    <a:pt x="14" y="68"/>
                    <a:pt x="9" y="63"/>
                    <a:pt x="12" y="64"/>
                  </a:cubicBezTo>
                  <a:cubicBezTo>
                    <a:pt x="10" y="63"/>
                    <a:pt x="8" y="62"/>
                    <a:pt x="6" y="61"/>
                  </a:cubicBezTo>
                  <a:cubicBezTo>
                    <a:pt x="13" y="52"/>
                    <a:pt x="17" y="50"/>
                    <a:pt x="21" y="41"/>
                  </a:cubicBezTo>
                  <a:cubicBezTo>
                    <a:pt x="24" y="35"/>
                    <a:pt x="28" y="26"/>
                    <a:pt x="35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9" name="Freeform 259"/>
            <p:cNvSpPr>
              <a:spLocks/>
            </p:cNvSpPr>
            <p:nvPr/>
          </p:nvSpPr>
          <p:spPr bwMode="auto">
            <a:xfrm>
              <a:off x="161925" y="6027738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0" name="Freeform 260"/>
            <p:cNvSpPr>
              <a:spLocks/>
            </p:cNvSpPr>
            <p:nvPr/>
          </p:nvSpPr>
          <p:spPr bwMode="auto">
            <a:xfrm>
              <a:off x="152400" y="5995988"/>
              <a:ext cx="34925" cy="22225"/>
            </a:xfrm>
            <a:custGeom>
              <a:avLst/>
              <a:gdLst>
                <a:gd name="T0" fmla="*/ 4 w 11"/>
                <a:gd name="T1" fmla="*/ 7 h 7"/>
                <a:gd name="T2" fmla="*/ 0 w 11"/>
                <a:gd name="T3" fmla="*/ 0 h 7"/>
                <a:gd name="T4" fmla="*/ 4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4" y="7"/>
                  </a:moveTo>
                  <a:cubicBezTo>
                    <a:pt x="11" y="3"/>
                    <a:pt x="2" y="0"/>
                    <a:pt x="0" y="0"/>
                  </a:cubicBezTo>
                  <a:cubicBezTo>
                    <a:pt x="0" y="1"/>
                    <a:pt x="3" y="5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1" name="Freeform 261"/>
            <p:cNvSpPr>
              <a:spLocks/>
            </p:cNvSpPr>
            <p:nvPr/>
          </p:nvSpPr>
          <p:spPr bwMode="auto">
            <a:xfrm>
              <a:off x="25400" y="5345113"/>
              <a:ext cx="44450" cy="50800"/>
            </a:xfrm>
            <a:custGeom>
              <a:avLst/>
              <a:gdLst>
                <a:gd name="T0" fmla="*/ 14 w 14"/>
                <a:gd name="T1" fmla="*/ 13 h 16"/>
                <a:gd name="T2" fmla="*/ 13 w 14"/>
                <a:gd name="T3" fmla="*/ 14 h 16"/>
                <a:gd name="T4" fmla="*/ 0 w 14"/>
                <a:gd name="T5" fmla="*/ 4 h 16"/>
                <a:gd name="T6" fmla="*/ 13 w 14"/>
                <a:gd name="T7" fmla="*/ 16 h 16"/>
                <a:gd name="T8" fmla="*/ 14 w 14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4" y="13"/>
                  </a:moveTo>
                  <a:cubicBezTo>
                    <a:pt x="14" y="13"/>
                    <a:pt x="13" y="14"/>
                    <a:pt x="13" y="14"/>
                  </a:cubicBezTo>
                  <a:cubicBezTo>
                    <a:pt x="10" y="8"/>
                    <a:pt x="10" y="0"/>
                    <a:pt x="0" y="4"/>
                  </a:cubicBezTo>
                  <a:cubicBezTo>
                    <a:pt x="0" y="9"/>
                    <a:pt x="9" y="13"/>
                    <a:pt x="13" y="16"/>
                  </a:cubicBezTo>
                  <a:cubicBezTo>
                    <a:pt x="14" y="15"/>
                    <a:pt x="14" y="14"/>
                    <a:pt x="14" y="1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2" name="Freeform 262"/>
            <p:cNvSpPr>
              <a:spLocks/>
            </p:cNvSpPr>
            <p:nvPr/>
          </p:nvSpPr>
          <p:spPr bwMode="auto">
            <a:xfrm>
              <a:off x="285750" y="564038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3" name="Freeform 263"/>
            <p:cNvSpPr>
              <a:spLocks/>
            </p:cNvSpPr>
            <p:nvPr/>
          </p:nvSpPr>
          <p:spPr bwMode="auto">
            <a:xfrm>
              <a:off x="9525" y="5402263"/>
              <a:ext cx="50800" cy="53975"/>
            </a:xfrm>
            <a:custGeom>
              <a:avLst/>
              <a:gdLst>
                <a:gd name="T0" fmla="*/ 11 w 16"/>
                <a:gd name="T1" fmla="*/ 16 h 17"/>
                <a:gd name="T2" fmla="*/ 15 w 16"/>
                <a:gd name="T3" fmla="*/ 12 h 17"/>
                <a:gd name="T4" fmla="*/ 11 w 16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11" y="16"/>
                  </a:moveTo>
                  <a:cubicBezTo>
                    <a:pt x="12" y="16"/>
                    <a:pt x="16" y="17"/>
                    <a:pt x="15" y="12"/>
                  </a:cubicBezTo>
                  <a:cubicBezTo>
                    <a:pt x="12" y="0"/>
                    <a:pt x="0" y="15"/>
                    <a:pt x="11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4" name="Freeform 264"/>
            <p:cNvSpPr>
              <a:spLocks/>
            </p:cNvSpPr>
            <p:nvPr/>
          </p:nvSpPr>
          <p:spPr bwMode="auto">
            <a:xfrm>
              <a:off x="15875" y="5395913"/>
              <a:ext cx="28575" cy="28575"/>
            </a:xfrm>
            <a:custGeom>
              <a:avLst/>
              <a:gdLst>
                <a:gd name="T0" fmla="*/ 0 w 9"/>
                <a:gd name="T1" fmla="*/ 7 h 9"/>
                <a:gd name="T2" fmla="*/ 9 w 9"/>
                <a:gd name="T3" fmla="*/ 7 h 9"/>
                <a:gd name="T4" fmla="*/ 4 w 9"/>
                <a:gd name="T5" fmla="*/ 0 h 9"/>
                <a:gd name="T6" fmla="*/ 0 w 9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cubicBezTo>
                    <a:pt x="3" y="9"/>
                    <a:pt x="7" y="7"/>
                    <a:pt x="9" y="7"/>
                  </a:cubicBezTo>
                  <a:cubicBezTo>
                    <a:pt x="7" y="5"/>
                    <a:pt x="6" y="3"/>
                    <a:pt x="4" y="0"/>
                  </a:cubicBezTo>
                  <a:cubicBezTo>
                    <a:pt x="1" y="1"/>
                    <a:pt x="1" y="5"/>
                    <a:pt x="0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5" name="Freeform 265"/>
            <p:cNvSpPr>
              <a:spLocks/>
            </p:cNvSpPr>
            <p:nvPr/>
          </p:nvSpPr>
          <p:spPr bwMode="auto">
            <a:xfrm>
              <a:off x="3175" y="5268913"/>
              <a:ext cx="57150" cy="139700"/>
            </a:xfrm>
            <a:custGeom>
              <a:avLst/>
              <a:gdLst>
                <a:gd name="T0" fmla="*/ 1 w 18"/>
                <a:gd name="T1" fmla="*/ 23 h 44"/>
                <a:gd name="T2" fmla="*/ 1 w 18"/>
                <a:gd name="T3" fmla="*/ 44 h 44"/>
                <a:gd name="T4" fmla="*/ 2 w 18"/>
                <a:gd name="T5" fmla="*/ 44 h 44"/>
                <a:gd name="T6" fmla="*/ 4 w 18"/>
                <a:gd name="T7" fmla="*/ 33 h 44"/>
                <a:gd name="T8" fmla="*/ 5 w 18"/>
                <a:gd name="T9" fmla="*/ 23 h 44"/>
                <a:gd name="T10" fmla="*/ 4 w 18"/>
                <a:gd name="T11" fmla="*/ 13 h 44"/>
                <a:gd name="T12" fmla="*/ 15 w 18"/>
                <a:gd name="T13" fmla="*/ 9 h 44"/>
                <a:gd name="T14" fmla="*/ 17 w 18"/>
                <a:gd name="T15" fmla="*/ 12 h 44"/>
                <a:gd name="T16" fmla="*/ 18 w 18"/>
                <a:gd name="T17" fmla="*/ 7 h 44"/>
                <a:gd name="T18" fmla="*/ 10 w 18"/>
                <a:gd name="T19" fmla="*/ 1 h 44"/>
                <a:gd name="T20" fmla="*/ 1 w 18"/>
                <a:gd name="T21" fmla="*/ 2 h 44"/>
                <a:gd name="T22" fmla="*/ 1 w 18"/>
                <a:gd name="T23" fmla="*/ 20 h 44"/>
                <a:gd name="T24" fmla="*/ 1 w 18"/>
                <a:gd name="T25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44">
                  <a:moveTo>
                    <a:pt x="1" y="23"/>
                  </a:moveTo>
                  <a:cubicBezTo>
                    <a:pt x="1" y="44"/>
                    <a:pt x="1" y="44"/>
                    <a:pt x="1" y="44"/>
                  </a:cubicBezTo>
                  <a:cubicBezTo>
                    <a:pt x="2" y="43"/>
                    <a:pt x="2" y="44"/>
                    <a:pt x="2" y="44"/>
                  </a:cubicBezTo>
                  <a:cubicBezTo>
                    <a:pt x="4" y="41"/>
                    <a:pt x="0" y="36"/>
                    <a:pt x="4" y="33"/>
                  </a:cubicBezTo>
                  <a:cubicBezTo>
                    <a:pt x="3" y="34"/>
                    <a:pt x="3" y="25"/>
                    <a:pt x="5" y="23"/>
                  </a:cubicBezTo>
                  <a:cubicBezTo>
                    <a:pt x="4" y="24"/>
                    <a:pt x="5" y="15"/>
                    <a:pt x="4" y="13"/>
                  </a:cubicBezTo>
                  <a:cubicBezTo>
                    <a:pt x="7" y="9"/>
                    <a:pt x="10" y="10"/>
                    <a:pt x="15" y="9"/>
                  </a:cubicBezTo>
                  <a:cubicBezTo>
                    <a:pt x="15" y="10"/>
                    <a:pt x="16" y="11"/>
                    <a:pt x="17" y="12"/>
                  </a:cubicBezTo>
                  <a:cubicBezTo>
                    <a:pt x="16" y="11"/>
                    <a:pt x="18" y="9"/>
                    <a:pt x="18" y="7"/>
                  </a:cubicBezTo>
                  <a:cubicBezTo>
                    <a:pt x="14" y="7"/>
                    <a:pt x="12" y="3"/>
                    <a:pt x="10" y="1"/>
                  </a:cubicBezTo>
                  <a:cubicBezTo>
                    <a:pt x="9" y="0"/>
                    <a:pt x="4" y="1"/>
                    <a:pt x="1" y="2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1" y="2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6" name="Freeform 266"/>
            <p:cNvSpPr>
              <a:spLocks/>
            </p:cNvSpPr>
            <p:nvPr/>
          </p:nvSpPr>
          <p:spPr bwMode="auto">
            <a:xfrm>
              <a:off x="1577975" y="68405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7" name="Freeform 267"/>
            <p:cNvSpPr>
              <a:spLocks/>
            </p:cNvSpPr>
            <p:nvPr/>
          </p:nvSpPr>
          <p:spPr bwMode="auto">
            <a:xfrm>
              <a:off x="250825" y="67643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8" name="Freeform 268"/>
            <p:cNvSpPr>
              <a:spLocks/>
            </p:cNvSpPr>
            <p:nvPr/>
          </p:nvSpPr>
          <p:spPr bwMode="auto">
            <a:xfrm>
              <a:off x="12700" y="5468938"/>
              <a:ext cx="50800" cy="57150"/>
            </a:xfrm>
            <a:custGeom>
              <a:avLst/>
              <a:gdLst>
                <a:gd name="T0" fmla="*/ 15 w 16"/>
                <a:gd name="T1" fmla="*/ 17 h 18"/>
                <a:gd name="T2" fmla="*/ 12 w 16"/>
                <a:gd name="T3" fmla="*/ 4 h 18"/>
                <a:gd name="T4" fmla="*/ 14 w 16"/>
                <a:gd name="T5" fmla="*/ 7 h 18"/>
                <a:gd name="T6" fmla="*/ 11 w 16"/>
                <a:gd name="T7" fmla="*/ 7 h 18"/>
                <a:gd name="T8" fmla="*/ 8 w 16"/>
                <a:gd name="T9" fmla="*/ 12 h 18"/>
                <a:gd name="T10" fmla="*/ 15 w 16"/>
                <a:gd name="T1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15" y="17"/>
                  </a:moveTo>
                  <a:cubicBezTo>
                    <a:pt x="15" y="17"/>
                    <a:pt x="16" y="0"/>
                    <a:pt x="12" y="4"/>
                  </a:cubicBezTo>
                  <a:cubicBezTo>
                    <a:pt x="11" y="4"/>
                    <a:pt x="13" y="7"/>
                    <a:pt x="14" y="7"/>
                  </a:cubicBezTo>
                  <a:cubicBezTo>
                    <a:pt x="12" y="7"/>
                    <a:pt x="10" y="4"/>
                    <a:pt x="11" y="7"/>
                  </a:cubicBezTo>
                  <a:cubicBezTo>
                    <a:pt x="0" y="0"/>
                    <a:pt x="0" y="12"/>
                    <a:pt x="8" y="12"/>
                  </a:cubicBezTo>
                  <a:cubicBezTo>
                    <a:pt x="3" y="17"/>
                    <a:pt x="15" y="18"/>
                    <a:pt x="15" y="1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9" name="Freeform 269"/>
            <p:cNvSpPr>
              <a:spLocks/>
            </p:cNvSpPr>
            <p:nvPr/>
          </p:nvSpPr>
          <p:spPr bwMode="auto">
            <a:xfrm>
              <a:off x="317500" y="5830888"/>
              <a:ext cx="12700" cy="12700"/>
            </a:xfrm>
            <a:custGeom>
              <a:avLst/>
              <a:gdLst>
                <a:gd name="T0" fmla="*/ 3 w 4"/>
                <a:gd name="T1" fmla="*/ 4 h 4"/>
                <a:gd name="T2" fmla="*/ 2 w 4"/>
                <a:gd name="T3" fmla="*/ 0 h 4"/>
                <a:gd name="T4" fmla="*/ 0 w 4"/>
                <a:gd name="T5" fmla="*/ 3 h 4"/>
                <a:gd name="T6" fmla="*/ 3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4" y="2"/>
                    <a:pt x="3" y="1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2" y="2"/>
                    <a:pt x="1" y="4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0" name="Freeform 270"/>
            <p:cNvSpPr>
              <a:spLocks/>
            </p:cNvSpPr>
            <p:nvPr/>
          </p:nvSpPr>
          <p:spPr bwMode="auto">
            <a:xfrm>
              <a:off x="288925" y="5662613"/>
              <a:ext cx="19050" cy="44450"/>
            </a:xfrm>
            <a:custGeom>
              <a:avLst/>
              <a:gdLst>
                <a:gd name="T0" fmla="*/ 5 w 6"/>
                <a:gd name="T1" fmla="*/ 9 h 14"/>
                <a:gd name="T2" fmla="*/ 2 w 6"/>
                <a:gd name="T3" fmla="*/ 10 h 14"/>
                <a:gd name="T4" fmla="*/ 5 w 6"/>
                <a:gd name="T5" fmla="*/ 14 h 14"/>
                <a:gd name="T6" fmla="*/ 4 w 6"/>
                <a:gd name="T7" fmla="*/ 0 h 14"/>
                <a:gd name="T8" fmla="*/ 2 w 6"/>
                <a:gd name="T9" fmla="*/ 0 h 14"/>
                <a:gd name="T10" fmla="*/ 5 w 6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9"/>
                  </a:moveTo>
                  <a:cubicBezTo>
                    <a:pt x="4" y="10"/>
                    <a:pt x="3" y="10"/>
                    <a:pt x="2" y="10"/>
                  </a:cubicBezTo>
                  <a:cubicBezTo>
                    <a:pt x="2" y="12"/>
                    <a:pt x="3" y="13"/>
                    <a:pt x="5" y="14"/>
                  </a:cubicBezTo>
                  <a:cubicBezTo>
                    <a:pt x="6" y="10"/>
                    <a:pt x="6" y="4"/>
                    <a:pt x="4" y="0"/>
                  </a:cubicBezTo>
                  <a:cubicBezTo>
                    <a:pt x="3" y="0"/>
                    <a:pt x="3" y="3"/>
                    <a:pt x="2" y="0"/>
                  </a:cubicBezTo>
                  <a:cubicBezTo>
                    <a:pt x="0" y="2"/>
                    <a:pt x="2" y="9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1" name="Freeform 271"/>
            <p:cNvSpPr>
              <a:spLocks/>
            </p:cNvSpPr>
            <p:nvPr/>
          </p:nvSpPr>
          <p:spPr bwMode="auto">
            <a:xfrm>
              <a:off x="285750" y="563721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2" name="Freeform 272"/>
            <p:cNvSpPr>
              <a:spLocks/>
            </p:cNvSpPr>
            <p:nvPr/>
          </p:nvSpPr>
          <p:spPr bwMode="auto">
            <a:xfrm>
              <a:off x="320675" y="5849938"/>
              <a:ext cx="31750" cy="92075"/>
            </a:xfrm>
            <a:custGeom>
              <a:avLst/>
              <a:gdLst>
                <a:gd name="T0" fmla="*/ 3 w 10"/>
                <a:gd name="T1" fmla="*/ 10 h 29"/>
                <a:gd name="T2" fmla="*/ 5 w 10"/>
                <a:gd name="T3" fmla="*/ 26 h 29"/>
                <a:gd name="T4" fmla="*/ 6 w 10"/>
                <a:gd name="T5" fmla="*/ 27 h 29"/>
                <a:gd name="T6" fmla="*/ 8 w 10"/>
                <a:gd name="T7" fmla="*/ 29 h 29"/>
                <a:gd name="T8" fmla="*/ 7 w 10"/>
                <a:gd name="T9" fmla="*/ 17 h 29"/>
                <a:gd name="T10" fmla="*/ 5 w 10"/>
                <a:gd name="T11" fmla="*/ 2 h 29"/>
                <a:gd name="T12" fmla="*/ 3 w 10"/>
                <a:gd name="T13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10"/>
                  </a:moveTo>
                  <a:cubicBezTo>
                    <a:pt x="7" y="13"/>
                    <a:pt x="4" y="22"/>
                    <a:pt x="5" y="26"/>
                  </a:cubicBezTo>
                  <a:cubicBezTo>
                    <a:pt x="6" y="23"/>
                    <a:pt x="8" y="27"/>
                    <a:pt x="6" y="27"/>
                  </a:cubicBezTo>
                  <a:cubicBezTo>
                    <a:pt x="6" y="28"/>
                    <a:pt x="7" y="27"/>
                    <a:pt x="8" y="29"/>
                  </a:cubicBezTo>
                  <a:cubicBezTo>
                    <a:pt x="9" y="29"/>
                    <a:pt x="10" y="14"/>
                    <a:pt x="7" y="17"/>
                  </a:cubicBezTo>
                  <a:cubicBezTo>
                    <a:pt x="7" y="13"/>
                    <a:pt x="9" y="3"/>
                    <a:pt x="5" y="2"/>
                  </a:cubicBezTo>
                  <a:cubicBezTo>
                    <a:pt x="0" y="0"/>
                    <a:pt x="3" y="8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3" name="Freeform 273"/>
            <p:cNvSpPr>
              <a:spLocks/>
            </p:cNvSpPr>
            <p:nvPr/>
          </p:nvSpPr>
          <p:spPr bwMode="auto">
            <a:xfrm>
              <a:off x="152400" y="6710363"/>
              <a:ext cx="25400" cy="28575"/>
            </a:xfrm>
            <a:custGeom>
              <a:avLst/>
              <a:gdLst>
                <a:gd name="T0" fmla="*/ 5 w 8"/>
                <a:gd name="T1" fmla="*/ 8 h 9"/>
                <a:gd name="T2" fmla="*/ 8 w 8"/>
                <a:gd name="T3" fmla="*/ 4 h 9"/>
                <a:gd name="T4" fmla="*/ 1 w 8"/>
                <a:gd name="T5" fmla="*/ 7 h 9"/>
                <a:gd name="T6" fmla="*/ 5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5" y="8"/>
                  </a:moveTo>
                  <a:cubicBezTo>
                    <a:pt x="3" y="7"/>
                    <a:pt x="4" y="6"/>
                    <a:pt x="8" y="4"/>
                  </a:cubicBezTo>
                  <a:cubicBezTo>
                    <a:pt x="7" y="0"/>
                    <a:pt x="0" y="7"/>
                    <a:pt x="1" y="7"/>
                  </a:cubicBezTo>
                  <a:cubicBezTo>
                    <a:pt x="1" y="9"/>
                    <a:pt x="5" y="8"/>
                    <a:pt x="5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4" name="Freeform 274"/>
            <p:cNvSpPr>
              <a:spLocks/>
            </p:cNvSpPr>
            <p:nvPr/>
          </p:nvSpPr>
          <p:spPr bwMode="auto">
            <a:xfrm>
              <a:off x="495300" y="6837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5" name="Freeform 275"/>
            <p:cNvSpPr>
              <a:spLocks/>
            </p:cNvSpPr>
            <p:nvPr/>
          </p:nvSpPr>
          <p:spPr bwMode="auto">
            <a:xfrm>
              <a:off x="1511300" y="65706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6" name="Freeform 276"/>
            <p:cNvSpPr>
              <a:spLocks/>
            </p:cNvSpPr>
            <p:nvPr/>
          </p:nvSpPr>
          <p:spPr bwMode="auto">
            <a:xfrm>
              <a:off x="1311275" y="6621463"/>
              <a:ext cx="25400" cy="15875"/>
            </a:xfrm>
            <a:custGeom>
              <a:avLst/>
              <a:gdLst>
                <a:gd name="T0" fmla="*/ 8 w 8"/>
                <a:gd name="T1" fmla="*/ 0 h 5"/>
                <a:gd name="T2" fmla="*/ 7 w 8"/>
                <a:gd name="T3" fmla="*/ 1 h 5"/>
                <a:gd name="T4" fmla="*/ 5 w 8"/>
                <a:gd name="T5" fmla="*/ 5 h 5"/>
                <a:gd name="T6" fmla="*/ 7 w 8"/>
                <a:gd name="T7" fmla="*/ 4 h 5"/>
                <a:gd name="T8" fmla="*/ 8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7" y="0"/>
                    <a:pt x="7" y="0"/>
                    <a:pt x="7" y="1"/>
                  </a:cubicBezTo>
                  <a:cubicBezTo>
                    <a:pt x="6" y="1"/>
                    <a:pt x="0" y="4"/>
                    <a:pt x="5" y="5"/>
                  </a:cubicBezTo>
                  <a:cubicBezTo>
                    <a:pt x="5" y="5"/>
                    <a:pt x="7" y="0"/>
                    <a:pt x="7" y="4"/>
                  </a:cubicBezTo>
                  <a:cubicBezTo>
                    <a:pt x="8" y="3"/>
                    <a:pt x="8" y="1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7" name="Freeform 277"/>
            <p:cNvSpPr>
              <a:spLocks/>
            </p:cNvSpPr>
            <p:nvPr/>
          </p:nvSpPr>
          <p:spPr bwMode="auto">
            <a:xfrm>
              <a:off x="1257300" y="6627813"/>
              <a:ext cx="31750" cy="41275"/>
            </a:xfrm>
            <a:custGeom>
              <a:avLst/>
              <a:gdLst>
                <a:gd name="T0" fmla="*/ 8 w 10"/>
                <a:gd name="T1" fmla="*/ 0 h 13"/>
                <a:gd name="T2" fmla="*/ 3 w 10"/>
                <a:gd name="T3" fmla="*/ 7 h 13"/>
                <a:gd name="T4" fmla="*/ 0 w 10"/>
                <a:gd name="T5" fmla="*/ 13 h 13"/>
                <a:gd name="T6" fmla="*/ 8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8" y="0"/>
                  </a:moveTo>
                  <a:cubicBezTo>
                    <a:pt x="5" y="2"/>
                    <a:pt x="5" y="4"/>
                    <a:pt x="3" y="7"/>
                  </a:cubicBezTo>
                  <a:cubicBezTo>
                    <a:pt x="1" y="10"/>
                    <a:pt x="0" y="9"/>
                    <a:pt x="0" y="13"/>
                  </a:cubicBezTo>
                  <a:cubicBezTo>
                    <a:pt x="4" y="12"/>
                    <a:pt x="10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8" name="Freeform 278"/>
            <p:cNvSpPr>
              <a:spLocks/>
            </p:cNvSpPr>
            <p:nvPr/>
          </p:nvSpPr>
          <p:spPr bwMode="auto">
            <a:xfrm>
              <a:off x="1333500" y="6605588"/>
              <a:ext cx="12700" cy="15875"/>
            </a:xfrm>
            <a:custGeom>
              <a:avLst/>
              <a:gdLst>
                <a:gd name="T0" fmla="*/ 4 w 4"/>
                <a:gd name="T1" fmla="*/ 0 h 5"/>
                <a:gd name="T2" fmla="*/ 0 w 4"/>
                <a:gd name="T3" fmla="*/ 2 h 5"/>
                <a:gd name="T4" fmla="*/ 4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3" y="1"/>
                    <a:pt x="1" y="2"/>
                    <a:pt x="0" y="2"/>
                  </a:cubicBezTo>
                  <a:cubicBezTo>
                    <a:pt x="0" y="5"/>
                    <a:pt x="4" y="1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9" name="Freeform 279"/>
            <p:cNvSpPr>
              <a:spLocks/>
            </p:cNvSpPr>
            <p:nvPr/>
          </p:nvSpPr>
          <p:spPr bwMode="auto">
            <a:xfrm>
              <a:off x="1076325" y="6767513"/>
              <a:ext cx="28575" cy="31750"/>
            </a:xfrm>
            <a:custGeom>
              <a:avLst/>
              <a:gdLst>
                <a:gd name="T0" fmla="*/ 8 w 9"/>
                <a:gd name="T1" fmla="*/ 0 h 10"/>
                <a:gd name="T2" fmla="*/ 0 w 9"/>
                <a:gd name="T3" fmla="*/ 5 h 10"/>
                <a:gd name="T4" fmla="*/ 1 w 9"/>
                <a:gd name="T5" fmla="*/ 7 h 10"/>
                <a:gd name="T6" fmla="*/ 7 w 9"/>
                <a:gd name="T7" fmla="*/ 8 h 10"/>
                <a:gd name="T8" fmla="*/ 4 w 9"/>
                <a:gd name="T9" fmla="*/ 7 h 10"/>
                <a:gd name="T10" fmla="*/ 8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8" y="0"/>
                  </a:moveTo>
                  <a:cubicBezTo>
                    <a:pt x="6" y="1"/>
                    <a:pt x="1" y="7"/>
                    <a:pt x="0" y="5"/>
                  </a:cubicBezTo>
                  <a:cubicBezTo>
                    <a:pt x="0" y="6"/>
                    <a:pt x="6" y="7"/>
                    <a:pt x="1" y="7"/>
                  </a:cubicBezTo>
                  <a:cubicBezTo>
                    <a:pt x="1" y="10"/>
                    <a:pt x="5" y="7"/>
                    <a:pt x="7" y="8"/>
                  </a:cubicBezTo>
                  <a:cubicBezTo>
                    <a:pt x="6" y="6"/>
                    <a:pt x="6" y="6"/>
                    <a:pt x="4" y="7"/>
                  </a:cubicBezTo>
                  <a:cubicBezTo>
                    <a:pt x="5" y="4"/>
                    <a:pt x="9" y="6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0" name="Freeform 280"/>
            <p:cNvSpPr>
              <a:spLocks/>
            </p:cNvSpPr>
            <p:nvPr/>
          </p:nvSpPr>
          <p:spPr bwMode="auto">
            <a:xfrm>
              <a:off x="1085850" y="6637338"/>
              <a:ext cx="88900" cy="104775"/>
            </a:xfrm>
            <a:custGeom>
              <a:avLst/>
              <a:gdLst>
                <a:gd name="T0" fmla="*/ 9 w 28"/>
                <a:gd name="T1" fmla="*/ 33 h 33"/>
                <a:gd name="T2" fmla="*/ 26 w 28"/>
                <a:gd name="T3" fmla="*/ 0 h 33"/>
                <a:gd name="T4" fmla="*/ 17 w 28"/>
                <a:gd name="T5" fmla="*/ 11 h 33"/>
                <a:gd name="T6" fmla="*/ 9 w 28"/>
                <a:gd name="T7" fmla="*/ 23 h 33"/>
                <a:gd name="T8" fmla="*/ 11 w 28"/>
                <a:gd name="T9" fmla="*/ 24 h 33"/>
                <a:gd name="T10" fmla="*/ 9 w 28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3">
                  <a:moveTo>
                    <a:pt x="9" y="33"/>
                  </a:moveTo>
                  <a:cubicBezTo>
                    <a:pt x="10" y="20"/>
                    <a:pt x="28" y="12"/>
                    <a:pt x="26" y="0"/>
                  </a:cubicBezTo>
                  <a:cubicBezTo>
                    <a:pt x="23" y="2"/>
                    <a:pt x="17" y="7"/>
                    <a:pt x="17" y="11"/>
                  </a:cubicBezTo>
                  <a:cubicBezTo>
                    <a:pt x="12" y="11"/>
                    <a:pt x="11" y="23"/>
                    <a:pt x="9" y="23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1" y="23"/>
                    <a:pt x="0" y="32"/>
                    <a:pt x="9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1" name="Freeform 281"/>
            <p:cNvSpPr>
              <a:spLocks/>
            </p:cNvSpPr>
            <p:nvPr/>
          </p:nvSpPr>
          <p:spPr bwMode="auto">
            <a:xfrm>
              <a:off x="1184275" y="6650038"/>
              <a:ext cx="38100" cy="63500"/>
            </a:xfrm>
            <a:custGeom>
              <a:avLst/>
              <a:gdLst>
                <a:gd name="T0" fmla="*/ 0 w 12"/>
                <a:gd name="T1" fmla="*/ 14 h 20"/>
                <a:gd name="T2" fmla="*/ 7 w 12"/>
                <a:gd name="T3" fmla="*/ 13 h 20"/>
                <a:gd name="T4" fmla="*/ 12 w 12"/>
                <a:gd name="T5" fmla="*/ 0 h 20"/>
                <a:gd name="T6" fmla="*/ 9 w 12"/>
                <a:gd name="T7" fmla="*/ 0 h 20"/>
                <a:gd name="T8" fmla="*/ 8 w 12"/>
                <a:gd name="T9" fmla="*/ 5 h 20"/>
                <a:gd name="T10" fmla="*/ 6 w 12"/>
                <a:gd name="T11" fmla="*/ 6 h 20"/>
                <a:gd name="T12" fmla="*/ 0 w 12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0">
                  <a:moveTo>
                    <a:pt x="0" y="14"/>
                  </a:moveTo>
                  <a:cubicBezTo>
                    <a:pt x="3" y="17"/>
                    <a:pt x="3" y="20"/>
                    <a:pt x="7" y="13"/>
                  </a:cubicBezTo>
                  <a:cubicBezTo>
                    <a:pt x="7" y="11"/>
                    <a:pt x="11" y="5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8" y="5"/>
                    <a:pt x="8" y="5"/>
                  </a:cubicBezTo>
                  <a:cubicBezTo>
                    <a:pt x="7" y="9"/>
                    <a:pt x="7" y="7"/>
                    <a:pt x="6" y="6"/>
                  </a:cubicBezTo>
                  <a:cubicBezTo>
                    <a:pt x="8" y="8"/>
                    <a:pt x="4" y="15"/>
                    <a:pt x="0" y="1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2" name="Freeform 282"/>
            <p:cNvSpPr>
              <a:spLocks/>
            </p:cNvSpPr>
            <p:nvPr/>
          </p:nvSpPr>
          <p:spPr bwMode="auto">
            <a:xfrm>
              <a:off x="1254125" y="6751638"/>
              <a:ext cx="9525" cy="9525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1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2" y="3"/>
                    <a:pt x="3" y="3"/>
                    <a:pt x="3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3" name="Freeform 283"/>
            <p:cNvSpPr>
              <a:spLocks/>
            </p:cNvSpPr>
            <p:nvPr/>
          </p:nvSpPr>
          <p:spPr bwMode="auto">
            <a:xfrm>
              <a:off x="488950" y="6592888"/>
              <a:ext cx="146050" cy="273050"/>
            </a:xfrm>
            <a:custGeom>
              <a:avLst/>
              <a:gdLst>
                <a:gd name="T0" fmla="*/ 43 w 46"/>
                <a:gd name="T1" fmla="*/ 0 h 86"/>
                <a:gd name="T2" fmla="*/ 39 w 46"/>
                <a:gd name="T3" fmla="*/ 7 h 86"/>
                <a:gd name="T4" fmla="*/ 41 w 46"/>
                <a:gd name="T5" fmla="*/ 11 h 86"/>
                <a:gd name="T6" fmla="*/ 29 w 46"/>
                <a:gd name="T7" fmla="*/ 30 h 86"/>
                <a:gd name="T8" fmla="*/ 19 w 46"/>
                <a:gd name="T9" fmla="*/ 52 h 86"/>
                <a:gd name="T10" fmla="*/ 4 w 46"/>
                <a:gd name="T11" fmla="*/ 77 h 86"/>
                <a:gd name="T12" fmla="*/ 2 w 46"/>
                <a:gd name="T13" fmla="*/ 77 h 86"/>
                <a:gd name="T14" fmla="*/ 2 w 46"/>
                <a:gd name="T15" fmla="*/ 86 h 86"/>
                <a:gd name="T16" fmla="*/ 7 w 46"/>
                <a:gd name="T17" fmla="*/ 74 h 86"/>
                <a:gd name="T18" fmla="*/ 12 w 46"/>
                <a:gd name="T19" fmla="*/ 70 h 86"/>
                <a:gd name="T20" fmla="*/ 20 w 46"/>
                <a:gd name="T21" fmla="*/ 63 h 86"/>
                <a:gd name="T22" fmla="*/ 27 w 46"/>
                <a:gd name="T23" fmla="*/ 46 h 86"/>
                <a:gd name="T24" fmla="*/ 32 w 46"/>
                <a:gd name="T25" fmla="*/ 31 h 86"/>
                <a:gd name="T26" fmla="*/ 34 w 46"/>
                <a:gd name="T27" fmla="*/ 32 h 86"/>
                <a:gd name="T28" fmla="*/ 37 w 46"/>
                <a:gd name="T29" fmla="*/ 21 h 86"/>
                <a:gd name="T30" fmla="*/ 39 w 46"/>
                <a:gd name="T31" fmla="*/ 22 h 86"/>
                <a:gd name="T32" fmla="*/ 44 w 46"/>
                <a:gd name="T33" fmla="*/ 10 h 86"/>
                <a:gd name="T34" fmla="*/ 45 w 46"/>
                <a:gd name="T35" fmla="*/ 1 h 86"/>
                <a:gd name="T36" fmla="*/ 43 w 46"/>
                <a:gd name="T3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86">
                  <a:moveTo>
                    <a:pt x="43" y="0"/>
                  </a:moveTo>
                  <a:cubicBezTo>
                    <a:pt x="40" y="1"/>
                    <a:pt x="43" y="8"/>
                    <a:pt x="39" y="7"/>
                  </a:cubicBezTo>
                  <a:cubicBezTo>
                    <a:pt x="40" y="8"/>
                    <a:pt x="41" y="9"/>
                    <a:pt x="41" y="11"/>
                  </a:cubicBezTo>
                  <a:cubicBezTo>
                    <a:pt x="39" y="8"/>
                    <a:pt x="31" y="27"/>
                    <a:pt x="29" y="30"/>
                  </a:cubicBezTo>
                  <a:cubicBezTo>
                    <a:pt x="28" y="33"/>
                    <a:pt x="24" y="52"/>
                    <a:pt x="19" y="52"/>
                  </a:cubicBezTo>
                  <a:cubicBezTo>
                    <a:pt x="22" y="54"/>
                    <a:pt x="4" y="70"/>
                    <a:pt x="4" y="77"/>
                  </a:cubicBezTo>
                  <a:cubicBezTo>
                    <a:pt x="4" y="77"/>
                    <a:pt x="3" y="77"/>
                    <a:pt x="2" y="77"/>
                  </a:cubicBezTo>
                  <a:cubicBezTo>
                    <a:pt x="0" y="80"/>
                    <a:pt x="2" y="83"/>
                    <a:pt x="2" y="86"/>
                  </a:cubicBezTo>
                  <a:cubicBezTo>
                    <a:pt x="8" y="82"/>
                    <a:pt x="5" y="77"/>
                    <a:pt x="7" y="74"/>
                  </a:cubicBezTo>
                  <a:cubicBezTo>
                    <a:pt x="8" y="72"/>
                    <a:pt x="10" y="71"/>
                    <a:pt x="12" y="70"/>
                  </a:cubicBezTo>
                  <a:cubicBezTo>
                    <a:pt x="15" y="68"/>
                    <a:pt x="18" y="66"/>
                    <a:pt x="20" y="63"/>
                  </a:cubicBezTo>
                  <a:cubicBezTo>
                    <a:pt x="23" y="56"/>
                    <a:pt x="24" y="53"/>
                    <a:pt x="27" y="46"/>
                  </a:cubicBezTo>
                  <a:cubicBezTo>
                    <a:pt x="29" y="41"/>
                    <a:pt x="32" y="35"/>
                    <a:pt x="32" y="31"/>
                  </a:cubicBezTo>
                  <a:cubicBezTo>
                    <a:pt x="33" y="32"/>
                    <a:pt x="33" y="32"/>
                    <a:pt x="34" y="32"/>
                  </a:cubicBezTo>
                  <a:cubicBezTo>
                    <a:pt x="35" y="30"/>
                    <a:pt x="39" y="22"/>
                    <a:pt x="37" y="21"/>
                  </a:cubicBezTo>
                  <a:cubicBezTo>
                    <a:pt x="37" y="21"/>
                    <a:pt x="38" y="22"/>
                    <a:pt x="39" y="22"/>
                  </a:cubicBezTo>
                  <a:cubicBezTo>
                    <a:pt x="38" y="20"/>
                    <a:pt x="42" y="10"/>
                    <a:pt x="44" y="10"/>
                  </a:cubicBezTo>
                  <a:cubicBezTo>
                    <a:pt x="41" y="6"/>
                    <a:pt x="46" y="5"/>
                    <a:pt x="45" y="1"/>
                  </a:cubicBezTo>
                  <a:cubicBezTo>
                    <a:pt x="43" y="1"/>
                    <a:pt x="43" y="3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4" name="Freeform 284"/>
            <p:cNvSpPr>
              <a:spLocks/>
            </p:cNvSpPr>
            <p:nvPr/>
          </p:nvSpPr>
          <p:spPr bwMode="auto">
            <a:xfrm>
              <a:off x="552450" y="66913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5" name="Freeform 285"/>
            <p:cNvSpPr>
              <a:spLocks/>
            </p:cNvSpPr>
            <p:nvPr/>
          </p:nvSpPr>
          <p:spPr bwMode="auto">
            <a:xfrm>
              <a:off x="482600" y="685323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6" name="Freeform 286"/>
            <p:cNvSpPr>
              <a:spLocks/>
            </p:cNvSpPr>
            <p:nvPr/>
          </p:nvSpPr>
          <p:spPr bwMode="auto">
            <a:xfrm>
              <a:off x="1397000" y="6621463"/>
              <a:ext cx="117475" cy="73025"/>
            </a:xfrm>
            <a:custGeom>
              <a:avLst/>
              <a:gdLst>
                <a:gd name="T0" fmla="*/ 37 w 37"/>
                <a:gd name="T1" fmla="*/ 8 h 23"/>
                <a:gd name="T2" fmla="*/ 24 w 37"/>
                <a:gd name="T3" fmla="*/ 0 h 23"/>
                <a:gd name="T4" fmla="*/ 18 w 37"/>
                <a:gd name="T5" fmla="*/ 1 h 23"/>
                <a:gd name="T6" fmla="*/ 0 w 37"/>
                <a:gd name="T7" fmla="*/ 18 h 23"/>
                <a:gd name="T8" fmla="*/ 6 w 37"/>
                <a:gd name="T9" fmla="*/ 20 h 23"/>
                <a:gd name="T10" fmla="*/ 8 w 37"/>
                <a:gd name="T11" fmla="*/ 17 h 23"/>
                <a:gd name="T12" fmla="*/ 37 w 37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3">
                  <a:moveTo>
                    <a:pt x="37" y="8"/>
                  </a:moveTo>
                  <a:cubicBezTo>
                    <a:pt x="31" y="7"/>
                    <a:pt x="17" y="12"/>
                    <a:pt x="24" y="0"/>
                  </a:cubicBezTo>
                  <a:cubicBezTo>
                    <a:pt x="22" y="0"/>
                    <a:pt x="20" y="0"/>
                    <a:pt x="18" y="1"/>
                  </a:cubicBezTo>
                  <a:cubicBezTo>
                    <a:pt x="20" y="6"/>
                    <a:pt x="3" y="16"/>
                    <a:pt x="0" y="18"/>
                  </a:cubicBezTo>
                  <a:cubicBezTo>
                    <a:pt x="4" y="23"/>
                    <a:pt x="10" y="20"/>
                    <a:pt x="6" y="20"/>
                  </a:cubicBezTo>
                  <a:cubicBezTo>
                    <a:pt x="7" y="19"/>
                    <a:pt x="7" y="18"/>
                    <a:pt x="8" y="17"/>
                  </a:cubicBezTo>
                  <a:cubicBezTo>
                    <a:pt x="14" y="21"/>
                    <a:pt x="35" y="14"/>
                    <a:pt x="37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7" name="Freeform 287"/>
            <p:cNvSpPr>
              <a:spLocks/>
            </p:cNvSpPr>
            <p:nvPr/>
          </p:nvSpPr>
          <p:spPr bwMode="auto">
            <a:xfrm>
              <a:off x="1511300" y="6532563"/>
              <a:ext cx="38100" cy="38100"/>
            </a:xfrm>
            <a:custGeom>
              <a:avLst/>
              <a:gdLst>
                <a:gd name="T0" fmla="*/ 12 w 12"/>
                <a:gd name="T1" fmla="*/ 3 h 12"/>
                <a:gd name="T2" fmla="*/ 9 w 12"/>
                <a:gd name="T3" fmla="*/ 4 h 12"/>
                <a:gd name="T4" fmla="*/ 11 w 12"/>
                <a:gd name="T5" fmla="*/ 2 h 12"/>
                <a:gd name="T6" fmla="*/ 0 w 12"/>
                <a:gd name="T7" fmla="*/ 12 h 12"/>
                <a:gd name="T8" fmla="*/ 11 w 12"/>
                <a:gd name="T9" fmla="*/ 9 h 12"/>
                <a:gd name="T10" fmla="*/ 12 w 12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3"/>
                  </a:moveTo>
                  <a:cubicBezTo>
                    <a:pt x="11" y="3"/>
                    <a:pt x="10" y="4"/>
                    <a:pt x="9" y="4"/>
                  </a:cubicBezTo>
                  <a:cubicBezTo>
                    <a:pt x="10" y="3"/>
                    <a:pt x="10" y="3"/>
                    <a:pt x="11" y="2"/>
                  </a:cubicBezTo>
                  <a:cubicBezTo>
                    <a:pt x="6" y="0"/>
                    <a:pt x="1" y="9"/>
                    <a:pt x="0" y="12"/>
                  </a:cubicBezTo>
                  <a:cubicBezTo>
                    <a:pt x="6" y="11"/>
                    <a:pt x="7" y="12"/>
                    <a:pt x="11" y="9"/>
                  </a:cubicBezTo>
                  <a:cubicBezTo>
                    <a:pt x="12" y="8"/>
                    <a:pt x="9" y="4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8" name="Freeform 288"/>
            <p:cNvSpPr>
              <a:spLocks/>
            </p:cNvSpPr>
            <p:nvPr/>
          </p:nvSpPr>
          <p:spPr bwMode="auto">
            <a:xfrm>
              <a:off x="1457325" y="6583363"/>
              <a:ext cx="69850" cy="47625"/>
            </a:xfrm>
            <a:custGeom>
              <a:avLst/>
              <a:gdLst>
                <a:gd name="T0" fmla="*/ 22 w 22"/>
                <a:gd name="T1" fmla="*/ 4 h 15"/>
                <a:gd name="T2" fmla="*/ 14 w 22"/>
                <a:gd name="T3" fmla="*/ 3 h 15"/>
                <a:gd name="T4" fmla="*/ 16 w 22"/>
                <a:gd name="T5" fmla="*/ 1 h 15"/>
                <a:gd name="T6" fmla="*/ 7 w 22"/>
                <a:gd name="T7" fmla="*/ 7 h 15"/>
                <a:gd name="T8" fmla="*/ 8 w 22"/>
                <a:gd name="T9" fmla="*/ 9 h 15"/>
                <a:gd name="T10" fmla="*/ 22 w 22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5">
                  <a:moveTo>
                    <a:pt x="22" y="4"/>
                  </a:moveTo>
                  <a:cubicBezTo>
                    <a:pt x="20" y="3"/>
                    <a:pt x="14" y="6"/>
                    <a:pt x="14" y="3"/>
                  </a:cubicBezTo>
                  <a:cubicBezTo>
                    <a:pt x="14" y="2"/>
                    <a:pt x="15" y="1"/>
                    <a:pt x="16" y="1"/>
                  </a:cubicBezTo>
                  <a:cubicBezTo>
                    <a:pt x="16" y="0"/>
                    <a:pt x="7" y="6"/>
                    <a:pt x="7" y="7"/>
                  </a:cubicBezTo>
                  <a:cubicBezTo>
                    <a:pt x="0" y="9"/>
                    <a:pt x="7" y="13"/>
                    <a:pt x="8" y="9"/>
                  </a:cubicBezTo>
                  <a:cubicBezTo>
                    <a:pt x="10" y="15"/>
                    <a:pt x="22" y="9"/>
                    <a:pt x="2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9" name="Freeform 289"/>
            <p:cNvSpPr>
              <a:spLocks/>
            </p:cNvSpPr>
            <p:nvPr/>
          </p:nvSpPr>
          <p:spPr bwMode="auto">
            <a:xfrm>
              <a:off x="2374900" y="6824663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0 h 4"/>
                <a:gd name="T4" fmla="*/ 0 w 5"/>
                <a:gd name="T5" fmla="*/ 3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3" y="3"/>
                    <a:pt x="5" y="4"/>
                    <a:pt x="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0" name="Freeform 290"/>
            <p:cNvSpPr>
              <a:spLocks/>
            </p:cNvSpPr>
            <p:nvPr/>
          </p:nvSpPr>
          <p:spPr bwMode="auto">
            <a:xfrm>
              <a:off x="104775" y="68786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1" name="Freeform 291"/>
            <p:cNvSpPr>
              <a:spLocks/>
            </p:cNvSpPr>
            <p:nvPr/>
          </p:nvSpPr>
          <p:spPr bwMode="auto">
            <a:xfrm>
              <a:off x="1044575" y="6691313"/>
              <a:ext cx="25400" cy="25400"/>
            </a:xfrm>
            <a:custGeom>
              <a:avLst/>
              <a:gdLst>
                <a:gd name="T0" fmla="*/ 1 w 8"/>
                <a:gd name="T1" fmla="*/ 8 h 8"/>
                <a:gd name="T2" fmla="*/ 3 w 8"/>
                <a:gd name="T3" fmla="*/ 0 h 8"/>
                <a:gd name="T4" fmla="*/ 5 w 8"/>
                <a:gd name="T5" fmla="*/ 1 h 8"/>
                <a:gd name="T6" fmla="*/ 1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cubicBezTo>
                    <a:pt x="6" y="8"/>
                    <a:pt x="8" y="0"/>
                    <a:pt x="3" y="0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1"/>
                    <a:pt x="0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2" name="Freeform 292"/>
            <p:cNvSpPr>
              <a:spLocks/>
            </p:cNvSpPr>
            <p:nvPr/>
          </p:nvSpPr>
          <p:spPr bwMode="auto">
            <a:xfrm>
              <a:off x="1009650" y="6757988"/>
              <a:ext cx="25400" cy="38100"/>
            </a:xfrm>
            <a:custGeom>
              <a:avLst/>
              <a:gdLst>
                <a:gd name="T0" fmla="*/ 5 w 8"/>
                <a:gd name="T1" fmla="*/ 6 h 12"/>
                <a:gd name="T2" fmla="*/ 8 w 8"/>
                <a:gd name="T3" fmla="*/ 1 h 12"/>
                <a:gd name="T4" fmla="*/ 4 w 8"/>
                <a:gd name="T5" fmla="*/ 0 h 12"/>
                <a:gd name="T6" fmla="*/ 4 w 8"/>
                <a:gd name="T7" fmla="*/ 3 h 12"/>
                <a:gd name="T8" fmla="*/ 2 w 8"/>
                <a:gd name="T9" fmla="*/ 1 h 12"/>
                <a:gd name="T10" fmla="*/ 0 w 8"/>
                <a:gd name="T11" fmla="*/ 12 h 12"/>
                <a:gd name="T12" fmla="*/ 2 w 8"/>
                <a:gd name="T13" fmla="*/ 8 h 12"/>
                <a:gd name="T14" fmla="*/ 5 w 8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5" y="6"/>
                  </a:moveTo>
                  <a:cubicBezTo>
                    <a:pt x="5" y="1"/>
                    <a:pt x="7" y="4"/>
                    <a:pt x="8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1"/>
                    <a:pt x="3" y="2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2"/>
                    <a:pt x="0" y="10"/>
                    <a:pt x="0" y="12"/>
                  </a:cubicBezTo>
                  <a:cubicBezTo>
                    <a:pt x="0" y="12"/>
                    <a:pt x="4" y="9"/>
                    <a:pt x="2" y="8"/>
                  </a:cubicBezTo>
                  <a:cubicBezTo>
                    <a:pt x="2" y="7"/>
                    <a:pt x="5" y="9"/>
                    <a:pt x="5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3" name="Freeform 293"/>
            <p:cNvSpPr>
              <a:spLocks/>
            </p:cNvSpPr>
            <p:nvPr/>
          </p:nvSpPr>
          <p:spPr bwMode="auto">
            <a:xfrm>
              <a:off x="1047750" y="6665913"/>
              <a:ext cx="44450" cy="31750"/>
            </a:xfrm>
            <a:custGeom>
              <a:avLst/>
              <a:gdLst>
                <a:gd name="T0" fmla="*/ 10 w 14"/>
                <a:gd name="T1" fmla="*/ 2 h 10"/>
                <a:gd name="T2" fmla="*/ 7 w 14"/>
                <a:gd name="T3" fmla="*/ 10 h 10"/>
                <a:gd name="T4" fmla="*/ 10 w 14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0" y="2"/>
                  </a:moveTo>
                  <a:cubicBezTo>
                    <a:pt x="10" y="0"/>
                    <a:pt x="0" y="10"/>
                    <a:pt x="7" y="10"/>
                  </a:cubicBezTo>
                  <a:cubicBezTo>
                    <a:pt x="6" y="7"/>
                    <a:pt x="14" y="8"/>
                    <a:pt x="10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4" name="Freeform 294"/>
            <p:cNvSpPr>
              <a:spLocks/>
            </p:cNvSpPr>
            <p:nvPr/>
          </p:nvSpPr>
          <p:spPr bwMode="auto">
            <a:xfrm>
              <a:off x="993775" y="6796088"/>
              <a:ext cx="15875" cy="19050"/>
            </a:xfrm>
            <a:custGeom>
              <a:avLst/>
              <a:gdLst>
                <a:gd name="T0" fmla="*/ 4 w 5"/>
                <a:gd name="T1" fmla="*/ 2 h 6"/>
                <a:gd name="T2" fmla="*/ 4 w 5"/>
                <a:gd name="T3" fmla="*/ 5 h 6"/>
                <a:gd name="T4" fmla="*/ 4 w 5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4" y="2"/>
                  </a:moveTo>
                  <a:cubicBezTo>
                    <a:pt x="3" y="0"/>
                    <a:pt x="0" y="6"/>
                    <a:pt x="4" y="5"/>
                  </a:cubicBezTo>
                  <a:cubicBezTo>
                    <a:pt x="5" y="3"/>
                    <a:pt x="3" y="2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5" name="Freeform 295"/>
            <p:cNvSpPr>
              <a:spLocks/>
            </p:cNvSpPr>
            <p:nvPr/>
          </p:nvSpPr>
          <p:spPr bwMode="auto">
            <a:xfrm>
              <a:off x="908050" y="6707188"/>
              <a:ext cx="107950" cy="158750"/>
            </a:xfrm>
            <a:custGeom>
              <a:avLst/>
              <a:gdLst>
                <a:gd name="T0" fmla="*/ 34 w 34"/>
                <a:gd name="T1" fmla="*/ 6 h 50"/>
                <a:gd name="T2" fmla="*/ 30 w 34"/>
                <a:gd name="T3" fmla="*/ 0 h 50"/>
                <a:gd name="T4" fmla="*/ 22 w 34"/>
                <a:gd name="T5" fmla="*/ 7 h 50"/>
                <a:gd name="T6" fmla="*/ 18 w 34"/>
                <a:gd name="T7" fmla="*/ 18 h 50"/>
                <a:gd name="T8" fmla="*/ 11 w 34"/>
                <a:gd name="T9" fmla="*/ 22 h 50"/>
                <a:gd name="T10" fmla="*/ 0 w 34"/>
                <a:gd name="T11" fmla="*/ 46 h 50"/>
                <a:gd name="T12" fmla="*/ 10 w 34"/>
                <a:gd name="T13" fmla="*/ 35 h 50"/>
                <a:gd name="T14" fmla="*/ 11 w 34"/>
                <a:gd name="T15" fmla="*/ 38 h 50"/>
                <a:gd name="T16" fmla="*/ 17 w 34"/>
                <a:gd name="T17" fmla="*/ 21 h 50"/>
                <a:gd name="T18" fmla="*/ 19 w 34"/>
                <a:gd name="T19" fmla="*/ 22 h 50"/>
                <a:gd name="T20" fmla="*/ 34 w 34"/>
                <a:gd name="T2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50">
                  <a:moveTo>
                    <a:pt x="34" y="6"/>
                  </a:moveTo>
                  <a:cubicBezTo>
                    <a:pt x="32" y="2"/>
                    <a:pt x="29" y="6"/>
                    <a:pt x="30" y="0"/>
                  </a:cubicBezTo>
                  <a:cubicBezTo>
                    <a:pt x="29" y="2"/>
                    <a:pt x="25" y="1"/>
                    <a:pt x="22" y="7"/>
                  </a:cubicBezTo>
                  <a:cubicBezTo>
                    <a:pt x="20" y="10"/>
                    <a:pt x="16" y="14"/>
                    <a:pt x="18" y="18"/>
                  </a:cubicBezTo>
                  <a:cubicBezTo>
                    <a:pt x="16" y="18"/>
                    <a:pt x="11" y="23"/>
                    <a:pt x="11" y="22"/>
                  </a:cubicBezTo>
                  <a:cubicBezTo>
                    <a:pt x="11" y="25"/>
                    <a:pt x="3" y="44"/>
                    <a:pt x="0" y="46"/>
                  </a:cubicBezTo>
                  <a:cubicBezTo>
                    <a:pt x="4" y="50"/>
                    <a:pt x="8" y="37"/>
                    <a:pt x="10" y="35"/>
                  </a:cubicBezTo>
                  <a:cubicBezTo>
                    <a:pt x="11" y="36"/>
                    <a:pt x="11" y="37"/>
                    <a:pt x="11" y="38"/>
                  </a:cubicBezTo>
                  <a:cubicBezTo>
                    <a:pt x="14" y="32"/>
                    <a:pt x="13" y="26"/>
                    <a:pt x="17" y="21"/>
                  </a:cubicBezTo>
                  <a:cubicBezTo>
                    <a:pt x="17" y="21"/>
                    <a:pt x="18" y="22"/>
                    <a:pt x="19" y="22"/>
                  </a:cubicBezTo>
                  <a:cubicBezTo>
                    <a:pt x="16" y="21"/>
                    <a:pt x="29" y="4"/>
                    <a:pt x="34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6" name="Freeform 296"/>
            <p:cNvSpPr>
              <a:spLocks/>
            </p:cNvSpPr>
            <p:nvPr/>
          </p:nvSpPr>
          <p:spPr bwMode="auto">
            <a:xfrm>
              <a:off x="463550" y="6215063"/>
              <a:ext cx="15875" cy="31750"/>
            </a:xfrm>
            <a:custGeom>
              <a:avLst/>
              <a:gdLst>
                <a:gd name="T0" fmla="*/ 1 w 5"/>
                <a:gd name="T1" fmla="*/ 8 h 10"/>
                <a:gd name="T2" fmla="*/ 3 w 5"/>
                <a:gd name="T3" fmla="*/ 10 h 10"/>
                <a:gd name="T4" fmla="*/ 5 w 5"/>
                <a:gd name="T5" fmla="*/ 9 h 10"/>
                <a:gd name="T6" fmla="*/ 0 w 5"/>
                <a:gd name="T7" fmla="*/ 0 h 10"/>
                <a:gd name="T8" fmla="*/ 1 w 5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1" y="8"/>
                  </a:moveTo>
                  <a:cubicBezTo>
                    <a:pt x="1" y="9"/>
                    <a:pt x="3" y="8"/>
                    <a:pt x="3" y="10"/>
                  </a:cubicBezTo>
                  <a:cubicBezTo>
                    <a:pt x="3" y="10"/>
                    <a:pt x="4" y="9"/>
                    <a:pt x="5" y="9"/>
                  </a:cubicBezTo>
                  <a:cubicBezTo>
                    <a:pt x="4" y="8"/>
                    <a:pt x="4" y="0"/>
                    <a:pt x="0" y="0"/>
                  </a:cubicBezTo>
                  <a:cubicBezTo>
                    <a:pt x="0" y="3"/>
                    <a:pt x="1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7" name="Freeform 297"/>
            <p:cNvSpPr>
              <a:spLocks/>
            </p:cNvSpPr>
            <p:nvPr/>
          </p:nvSpPr>
          <p:spPr bwMode="auto">
            <a:xfrm>
              <a:off x="441325" y="6148388"/>
              <a:ext cx="31750" cy="25400"/>
            </a:xfrm>
            <a:custGeom>
              <a:avLst/>
              <a:gdLst>
                <a:gd name="T0" fmla="*/ 8 w 10"/>
                <a:gd name="T1" fmla="*/ 8 h 8"/>
                <a:gd name="T2" fmla="*/ 9 w 10"/>
                <a:gd name="T3" fmla="*/ 0 h 8"/>
                <a:gd name="T4" fmla="*/ 1 w 10"/>
                <a:gd name="T5" fmla="*/ 3 h 8"/>
                <a:gd name="T6" fmla="*/ 1 w 10"/>
                <a:gd name="T7" fmla="*/ 6 h 8"/>
                <a:gd name="T8" fmla="*/ 8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cubicBezTo>
                    <a:pt x="7" y="5"/>
                    <a:pt x="10" y="2"/>
                    <a:pt x="9" y="0"/>
                  </a:cubicBezTo>
                  <a:cubicBezTo>
                    <a:pt x="9" y="0"/>
                    <a:pt x="0" y="5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3" y="3"/>
                    <a:pt x="8" y="6"/>
                    <a:pt x="8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8" name="Freeform 298"/>
            <p:cNvSpPr>
              <a:spLocks/>
            </p:cNvSpPr>
            <p:nvPr/>
          </p:nvSpPr>
          <p:spPr bwMode="auto">
            <a:xfrm>
              <a:off x="463550" y="6348413"/>
              <a:ext cx="25400" cy="47625"/>
            </a:xfrm>
            <a:custGeom>
              <a:avLst/>
              <a:gdLst>
                <a:gd name="T0" fmla="*/ 6 w 8"/>
                <a:gd name="T1" fmla="*/ 2 h 15"/>
                <a:gd name="T2" fmla="*/ 8 w 8"/>
                <a:gd name="T3" fmla="*/ 2 h 15"/>
                <a:gd name="T4" fmla="*/ 6 w 8"/>
                <a:gd name="T5" fmla="*/ 0 h 15"/>
                <a:gd name="T6" fmla="*/ 0 w 8"/>
                <a:gd name="T7" fmla="*/ 15 h 15"/>
                <a:gd name="T8" fmla="*/ 6 w 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2"/>
                  </a:moveTo>
                  <a:cubicBezTo>
                    <a:pt x="6" y="3"/>
                    <a:pt x="7" y="3"/>
                    <a:pt x="8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1" y="3"/>
                    <a:pt x="0" y="9"/>
                    <a:pt x="0" y="15"/>
                  </a:cubicBezTo>
                  <a:cubicBezTo>
                    <a:pt x="3" y="13"/>
                    <a:pt x="5" y="7"/>
                    <a:pt x="6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9" name="Freeform 299"/>
            <p:cNvSpPr>
              <a:spLocks/>
            </p:cNvSpPr>
            <p:nvPr/>
          </p:nvSpPr>
          <p:spPr bwMode="auto">
            <a:xfrm>
              <a:off x="422275" y="6373813"/>
              <a:ext cx="38100" cy="88900"/>
            </a:xfrm>
            <a:custGeom>
              <a:avLst/>
              <a:gdLst>
                <a:gd name="T0" fmla="*/ 12 w 12"/>
                <a:gd name="T1" fmla="*/ 7 h 28"/>
                <a:gd name="T2" fmla="*/ 6 w 12"/>
                <a:gd name="T3" fmla="*/ 8 h 28"/>
                <a:gd name="T4" fmla="*/ 5 w 12"/>
                <a:gd name="T5" fmla="*/ 9 h 28"/>
                <a:gd name="T6" fmla="*/ 2 w 12"/>
                <a:gd name="T7" fmla="*/ 6 h 28"/>
                <a:gd name="T8" fmla="*/ 4 w 12"/>
                <a:gd name="T9" fmla="*/ 5 h 28"/>
                <a:gd name="T10" fmla="*/ 0 w 12"/>
                <a:gd name="T11" fmla="*/ 0 h 28"/>
                <a:gd name="T12" fmla="*/ 1 w 12"/>
                <a:gd name="T13" fmla="*/ 28 h 28"/>
                <a:gd name="T14" fmla="*/ 12 w 12"/>
                <a:gd name="T1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8">
                  <a:moveTo>
                    <a:pt x="12" y="7"/>
                  </a:moveTo>
                  <a:cubicBezTo>
                    <a:pt x="10" y="7"/>
                    <a:pt x="8" y="7"/>
                    <a:pt x="6" y="8"/>
                  </a:cubicBezTo>
                  <a:cubicBezTo>
                    <a:pt x="8" y="7"/>
                    <a:pt x="5" y="7"/>
                    <a:pt x="5" y="9"/>
                  </a:cubicBezTo>
                  <a:cubicBezTo>
                    <a:pt x="3" y="9"/>
                    <a:pt x="5" y="6"/>
                    <a:pt x="2" y="6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2" y="4"/>
                    <a:pt x="4" y="0"/>
                    <a:pt x="0" y="0"/>
                  </a:cubicBezTo>
                  <a:cubicBezTo>
                    <a:pt x="2" y="11"/>
                    <a:pt x="2" y="19"/>
                    <a:pt x="1" y="28"/>
                  </a:cubicBezTo>
                  <a:cubicBezTo>
                    <a:pt x="5" y="28"/>
                    <a:pt x="12" y="11"/>
                    <a:pt x="1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0" name="Freeform 300"/>
            <p:cNvSpPr>
              <a:spLocks/>
            </p:cNvSpPr>
            <p:nvPr/>
          </p:nvSpPr>
          <p:spPr bwMode="auto">
            <a:xfrm>
              <a:off x="469900" y="6132513"/>
              <a:ext cx="12700" cy="12700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0" y="0"/>
                    <a:pt x="2" y="2"/>
                    <a:pt x="1" y="4"/>
                  </a:cubicBezTo>
                  <a:cubicBezTo>
                    <a:pt x="3" y="4"/>
                    <a:pt x="4" y="3"/>
                    <a:pt x="4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1" name="Freeform 301"/>
            <p:cNvSpPr>
              <a:spLocks/>
            </p:cNvSpPr>
            <p:nvPr/>
          </p:nvSpPr>
          <p:spPr bwMode="auto">
            <a:xfrm>
              <a:off x="473075" y="6275388"/>
              <a:ext cx="12700" cy="9525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0" y="1"/>
                    <a:pt x="3" y="2"/>
                    <a:pt x="4" y="3"/>
                  </a:cubicBezTo>
                  <a:cubicBezTo>
                    <a:pt x="4" y="2"/>
                    <a:pt x="2" y="0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Freeform 302"/>
            <p:cNvSpPr>
              <a:spLocks/>
            </p:cNvSpPr>
            <p:nvPr/>
          </p:nvSpPr>
          <p:spPr bwMode="auto">
            <a:xfrm>
              <a:off x="654050" y="6034088"/>
              <a:ext cx="22225" cy="25400"/>
            </a:xfrm>
            <a:custGeom>
              <a:avLst/>
              <a:gdLst>
                <a:gd name="T0" fmla="*/ 7 w 7"/>
                <a:gd name="T1" fmla="*/ 0 h 8"/>
                <a:gd name="T2" fmla="*/ 1 w 7"/>
                <a:gd name="T3" fmla="*/ 7 h 8"/>
                <a:gd name="T4" fmla="*/ 4 w 7"/>
                <a:gd name="T5" fmla="*/ 7 h 8"/>
                <a:gd name="T6" fmla="*/ 5 w 7"/>
                <a:gd name="T7" fmla="*/ 2 h 8"/>
                <a:gd name="T8" fmla="*/ 7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cubicBezTo>
                    <a:pt x="4" y="0"/>
                    <a:pt x="0" y="6"/>
                    <a:pt x="1" y="7"/>
                  </a:cubicBezTo>
                  <a:cubicBezTo>
                    <a:pt x="2" y="5"/>
                    <a:pt x="2" y="8"/>
                    <a:pt x="4" y="7"/>
                  </a:cubicBezTo>
                  <a:cubicBezTo>
                    <a:pt x="4" y="7"/>
                    <a:pt x="5" y="4"/>
                    <a:pt x="5" y="2"/>
                  </a:cubicBezTo>
                  <a:cubicBezTo>
                    <a:pt x="7" y="6"/>
                    <a:pt x="7" y="3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Freeform 303"/>
            <p:cNvSpPr>
              <a:spLocks/>
            </p:cNvSpPr>
            <p:nvPr/>
          </p:nvSpPr>
          <p:spPr bwMode="auto">
            <a:xfrm>
              <a:off x="2286000" y="6811963"/>
              <a:ext cx="76200" cy="28575"/>
            </a:xfrm>
            <a:custGeom>
              <a:avLst/>
              <a:gdLst>
                <a:gd name="T0" fmla="*/ 15 w 24"/>
                <a:gd name="T1" fmla="*/ 9 h 9"/>
                <a:gd name="T2" fmla="*/ 24 w 24"/>
                <a:gd name="T3" fmla="*/ 6 h 9"/>
                <a:gd name="T4" fmla="*/ 0 w 24"/>
                <a:gd name="T5" fmla="*/ 3 h 9"/>
                <a:gd name="T6" fmla="*/ 15 w 24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9">
                  <a:moveTo>
                    <a:pt x="15" y="9"/>
                  </a:moveTo>
                  <a:cubicBezTo>
                    <a:pt x="17" y="6"/>
                    <a:pt x="21" y="7"/>
                    <a:pt x="24" y="6"/>
                  </a:cubicBezTo>
                  <a:cubicBezTo>
                    <a:pt x="21" y="1"/>
                    <a:pt x="5" y="0"/>
                    <a:pt x="0" y="3"/>
                  </a:cubicBezTo>
                  <a:cubicBezTo>
                    <a:pt x="4" y="7"/>
                    <a:pt x="14" y="3"/>
                    <a:pt x="1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Freeform 304"/>
            <p:cNvSpPr>
              <a:spLocks/>
            </p:cNvSpPr>
            <p:nvPr/>
          </p:nvSpPr>
          <p:spPr bwMode="auto">
            <a:xfrm>
              <a:off x="781050" y="5834063"/>
              <a:ext cx="34925" cy="114300"/>
            </a:xfrm>
            <a:custGeom>
              <a:avLst/>
              <a:gdLst>
                <a:gd name="T0" fmla="*/ 9 w 11"/>
                <a:gd name="T1" fmla="*/ 0 h 36"/>
                <a:gd name="T2" fmla="*/ 6 w 11"/>
                <a:gd name="T3" fmla="*/ 1 h 36"/>
                <a:gd name="T4" fmla="*/ 0 w 11"/>
                <a:gd name="T5" fmla="*/ 36 h 36"/>
                <a:gd name="T6" fmla="*/ 11 w 11"/>
                <a:gd name="T7" fmla="*/ 10 h 36"/>
                <a:gd name="T8" fmla="*/ 9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7" y="13"/>
                    <a:pt x="1" y="24"/>
                    <a:pt x="0" y="36"/>
                  </a:cubicBezTo>
                  <a:cubicBezTo>
                    <a:pt x="6" y="33"/>
                    <a:pt x="9" y="17"/>
                    <a:pt x="11" y="10"/>
                  </a:cubicBezTo>
                  <a:cubicBezTo>
                    <a:pt x="7" y="11"/>
                    <a:pt x="8" y="2"/>
                    <a:pt x="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Freeform 305"/>
            <p:cNvSpPr>
              <a:spLocks/>
            </p:cNvSpPr>
            <p:nvPr/>
          </p:nvSpPr>
          <p:spPr bwMode="auto">
            <a:xfrm>
              <a:off x="485775" y="62849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Freeform 306"/>
            <p:cNvSpPr>
              <a:spLocks/>
            </p:cNvSpPr>
            <p:nvPr/>
          </p:nvSpPr>
          <p:spPr bwMode="auto">
            <a:xfrm>
              <a:off x="698500" y="6303963"/>
              <a:ext cx="34925" cy="114300"/>
            </a:xfrm>
            <a:custGeom>
              <a:avLst/>
              <a:gdLst>
                <a:gd name="T0" fmla="*/ 10 w 11"/>
                <a:gd name="T1" fmla="*/ 0 h 36"/>
                <a:gd name="T2" fmla="*/ 5 w 11"/>
                <a:gd name="T3" fmla="*/ 9 h 36"/>
                <a:gd name="T4" fmla="*/ 5 w 11"/>
                <a:gd name="T5" fmla="*/ 17 h 36"/>
                <a:gd name="T6" fmla="*/ 2 w 11"/>
                <a:gd name="T7" fmla="*/ 27 h 36"/>
                <a:gd name="T8" fmla="*/ 3 w 11"/>
                <a:gd name="T9" fmla="*/ 27 h 36"/>
                <a:gd name="T10" fmla="*/ 4 w 11"/>
                <a:gd name="T11" fmla="*/ 25 h 36"/>
                <a:gd name="T12" fmla="*/ 3 w 11"/>
                <a:gd name="T13" fmla="*/ 27 h 36"/>
                <a:gd name="T14" fmla="*/ 8 w 11"/>
                <a:gd name="T15" fmla="*/ 28 h 36"/>
                <a:gd name="T16" fmla="*/ 10 w 11"/>
                <a:gd name="T17" fmla="*/ 18 h 36"/>
                <a:gd name="T18" fmla="*/ 10 w 11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6">
                  <a:moveTo>
                    <a:pt x="10" y="0"/>
                  </a:moveTo>
                  <a:cubicBezTo>
                    <a:pt x="7" y="1"/>
                    <a:pt x="5" y="9"/>
                    <a:pt x="5" y="9"/>
                  </a:cubicBezTo>
                  <a:cubicBezTo>
                    <a:pt x="9" y="11"/>
                    <a:pt x="6" y="16"/>
                    <a:pt x="5" y="17"/>
                  </a:cubicBezTo>
                  <a:cubicBezTo>
                    <a:pt x="0" y="23"/>
                    <a:pt x="2" y="21"/>
                    <a:pt x="2" y="27"/>
                  </a:cubicBezTo>
                  <a:cubicBezTo>
                    <a:pt x="2" y="27"/>
                    <a:pt x="2" y="27"/>
                    <a:pt x="3" y="27"/>
                  </a:cubicBezTo>
                  <a:cubicBezTo>
                    <a:pt x="3" y="26"/>
                    <a:pt x="3" y="25"/>
                    <a:pt x="4" y="25"/>
                  </a:cubicBezTo>
                  <a:cubicBezTo>
                    <a:pt x="4" y="26"/>
                    <a:pt x="4" y="27"/>
                    <a:pt x="3" y="27"/>
                  </a:cubicBezTo>
                  <a:cubicBezTo>
                    <a:pt x="2" y="30"/>
                    <a:pt x="5" y="36"/>
                    <a:pt x="8" y="28"/>
                  </a:cubicBezTo>
                  <a:cubicBezTo>
                    <a:pt x="9" y="24"/>
                    <a:pt x="8" y="19"/>
                    <a:pt x="10" y="18"/>
                  </a:cubicBezTo>
                  <a:cubicBezTo>
                    <a:pt x="9" y="12"/>
                    <a:pt x="11" y="6"/>
                    <a:pt x="1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Freeform 307"/>
            <p:cNvSpPr>
              <a:spLocks/>
            </p:cNvSpPr>
            <p:nvPr/>
          </p:nvSpPr>
          <p:spPr bwMode="auto">
            <a:xfrm>
              <a:off x="257175" y="68722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Freeform 308"/>
            <p:cNvSpPr>
              <a:spLocks/>
            </p:cNvSpPr>
            <p:nvPr/>
          </p:nvSpPr>
          <p:spPr bwMode="auto">
            <a:xfrm>
              <a:off x="723900" y="6113463"/>
              <a:ext cx="12700" cy="12700"/>
            </a:xfrm>
            <a:custGeom>
              <a:avLst/>
              <a:gdLst>
                <a:gd name="T0" fmla="*/ 2 w 4"/>
                <a:gd name="T1" fmla="*/ 2 h 4"/>
                <a:gd name="T2" fmla="*/ 1 w 4"/>
                <a:gd name="T3" fmla="*/ 1 h 4"/>
                <a:gd name="T4" fmla="*/ 0 w 4"/>
                <a:gd name="T5" fmla="*/ 3 h 4"/>
                <a:gd name="T6" fmla="*/ 4 w 4"/>
                <a:gd name="T7" fmla="*/ 0 h 4"/>
                <a:gd name="T8" fmla="*/ 2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3" y="4"/>
                    <a:pt x="4" y="2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9" name="Freeform 309"/>
            <p:cNvSpPr>
              <a:spLocks/>
            </p:cNvSpPr>
            <p:nvPr/>
          </p:nvSpPr>
          <p:spPr bwMode="auto">
            <a:xfrm>
              <a:off x="225425" y="6469063"/>
              <a:ext cx="31750" cy="95250"/>
            </a:xfrm>
            <a:custGeom>
              <a:avLst/>
              <a:gdLst>
                <a:gd name="T0" fmla="*/ 6 w 10"/>
                <a:gd name="T1" fmla="*/ 1 h 30"/>
                <a:gd name="T2" fmla="*/ 0 w 10"/>
                <a:gd name="T3" fmla="*/ 5 h 30"/>
                <a:gd name="T4" fmla="*/ 9 w 10"/>
                <a:gd name="T5" fmla="*/ 17 h 30"/>
                <a:gd name="T6" fmla="*/ 6 w 10"/>
                <a:gd name="T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0">
                  <a:moveTo>
                    <a:pt x="6" y="1"/>
                  </a:moveTo>
                  <a:cubicBezTo>
                    <a:pt x="2" y="0"/>
                    <a:pt x="4" y="6"/>
                    <a:pt x="0" y="5"/>
                  </a:cubicBezTo>
                  <a:cubicBezTo>
                    <a:pt x="2" y="6"/>
                    <a:pt x="7" y="30"/>
                    <a:pt x="9" y="17"/>
                  </a:cubicBezTo>
                  <a:cubicBezTo>
                    <a:pt x="10" y="13"/>
                    <a:pt x="10" y="3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0" name="Freeform 310"/>
            <p:cNvSpPr>
              <a:spLocks/>
            </p:cNvSpPr>
            <p:nvPr/>
          </p:nvSpPr>
          <p:spPr bwMode="auto">
            <a:xfrm>
              <a:off x="485775" y="6837363"/>
              <a:ext cx="9525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Freeform 311"/>
            <p:cNvSpPr>
              <a:spLocks/>
            </p:cNvSpPr>
            <p:nvPr/>
          </p:nvSpPr>
          <p:spPr bwMode="auto">
            <a:xfrm>
              <a:off x="714375" y="6275388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4 h 4"/>
                <a:gd name="T4" fmla="*/ 5 w 5"/>
                <a:gd name="T5" fmla="*/ 1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3" y="3"/>
                    <a:pt x="2" y="1"/>
                    <a:pt x="5" y="1"/>
                  </a:cubicBezTo>
                  <a:cubicBezTo>
                    <a:pt x="4" y="1"/>
                    <a:pt x="2" y="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Freeform 312"/>
            <p:cNvSpPr>
              <a:spLocks/>
            </p:cNvSpPr>
            <p:nvPr/>
          </p:nvSpPr>
          <p:spPr bwMode="auto">
            <a:xfrm>
              <a:off x="685800" y="6408738"/>
              <a:ext cx="28575" cy="31750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2 w 9"/>
                <a:gd name="T5" fmla="*/ 4 h 10"/>
                <a:gd name="T6" fmla="*/ 5 w 9"/>
                <a:gd name="T7" fmla="*/ 5 h 10"/>
                <a:gd name="T8" fmla="*/ 1 w 9"/>
                <a:gd name="T9" fmla="*/ 6 h 10"/>
                <a:gd name="T10" fmla="*/ 7 w 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9" y="0"/>
                    <a:pt x="5" y="6"/>
                    <a:pt x="5" y="2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4" y="5"/>
                    <a:pt x="2" y="6"/>
                    <a:pt x="1" y="6"/>
                  </a:cubicBezTo>
                  <a:cubicBezTo>
                    <a:pt x="0" y="10"/>
                    <a:pt x="6" y="8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Freeform 313"/>
            <p:cNvSpPr>
              <a:spLocks/>
            </p:cNvSpPr>
            <p:nvPr/>
          </p:nvSpPr>
          <p:spPr bwMode="auto">
            <a:xfrm>
              <a:off x="371475" y="6507163"/>
              <a:ext cx="38100" cy="50800"/>
            </a:xfrm>
            <a:custGeom>
              <a:avLst/>
              <a:gdLst>
                <a:gd name="T0" fmla="*/ 12 w 12"/>
                <a:gd name="T1" fmla="*/ 3 h 16"/>
                <a:gd name="T2" fmla="*/ 10 w 12"/>
                <a:gd name="T3" fmla="*/ 2 h 16"/>
                <a:gd name="T4" fmla="*/ 3 w 12"/>
                <a:gd name="T5" fmla="*/ 9 h 16"/>
                <a:gd name="T6" fmla="*/ 8 w 12"/>
                <a:gd name="T7" fmla="*/ 14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8" y="0"/>
                    <a:pt x="10" y="2"/>
                  </a:cubicBezTo>
                  <a:cubicBezTo>
                    <a:pt x="10" y="3"/>
                    <a:pt x="4" y="6"/>
                    <a:pt x="3" y="9"/>
                  </a:cubicBezTo>
                  <a:cubicBezTo>
                    <a:pt x="0" y="14"/>
                    <a:pt x="5" y="16"/>
                    <a:pt x="8" y="14"/>
                  </a:cubicBezTo>
                  <a:cubicBezTo>
                    <a:pt x="11" y="13"/>
                    <a:pt x="4" y="5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Freeform 314"/>
            <p:cNvSpPr>
              <a:spLocks/>
            </p:cNvSpPr>
            <p:nvPr/>
          </p:nvSpPr>
          <p:spPr bwMode="auto">
            <a:xfrm>
              <a:off x="403225" y="6300788"/>
              <a:ext cx="12700" cy="31750"/>
            </a:xfrm>
            <a:custGeom>
              <a:avLst/>
              <a:gdLst>
                <a:gd name="T0" fmla="*/ 4 w 4"/>
                <a:gd name="T1" fmla="*/ 7 h 10"/>
                <a:gd name="T2" fmla="*/ 3 w 4"/>
                <a:gd name="T3" fmla="*/ 9 h 10"/>
                <a:gd name="T4" fmla="*/ 2 w 4"/>
                <a:gd name="T5" fmla="*/ 0 h 10"/>
                <a:gd name="T6" fmla="*/ 0 w 4"/>
                <a:gd name="T7" fmla="*/ 3 h 10"/>
                <a:gd name="T8" fmla="*/ 2 w 4"/>
                <a:gd name="T9" fmla="*/ 3 h 10"/>
                <a:gd name="T10" fmla="*/ 0 w 4"/>
                <a:gd name="T11" fmla="*/ 4 h 10"/>
                <a:gd name="T12" fmla="*/ 1 w 4"/>
                <a:gd name="T13" fmla="*/ 10 h 10"/>
                <a:gd name="T14" fmla="*/ 4 w 4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7"/>
                  </a:moveTo>
                  <a:cubicBezTo>
                    <a:pt x="3" y="7"/>
                    <a:pt x="3" y="8"/>
                    <a:pt x="3" y="9"/>
                  </a:cubicBezTo>
                  <a:cubicBezTo>
                    <a:pt x="1" y="6"/>
                    <a:pt x="3" y="3"/>
                    <a:pt x="2" y="0"/>
                  </a:cubicBezTo>
                  <a:cubicBezTo>
                    <a:pt x="2" y="0"/>
                    <a:pt x="0" y="3"/>
                    <a:pt x="0" y="3"/>
                  </a:cubicBezTo>
                  <a:cubicBezTo>
                    <a:pt x="0" y="4"/>
                    <a:pt x="1" y="4"/>
                    <a:pt x="2" y="3"/>
                  </a:cubicBezTo>
                  <a:cubicBezTo>
                    <a:pt x="1" y="4"/>
                    <a:pt x="1" y="5"/>
                    <a:pt x="0" y="4"/>
                  </a:cubicBezTo>
                  <a:cubicBezTo>
                    <a:pt x="1" y="4"/>
                    <a:pt x="1" y="9"/>
                    <a:pt x="1" y="10"/>
                  </a:cubicBezTo>
                  <a:cubicBezTo>
                    <a:pt x="4" y="10"/>
                    <a:pt x="4" y="9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Freeform 315"/>
            <p:cNvSpPr>
              <a:spLocks/>
            </p:cNvSpPr>
            <p:nvPr/>
          </p:nvSpPr>
          <p:spPr bwMode="auto">
            <a:xfrm>
              <a:off x="371475" y="6507163"/>
              <a:ext cx="9525" cy="12700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0 h 4"/>
                <a:gd name="T4" fmla="*/ 0 w 3"/>
                <a:gd name="T5" fmla="*/ 4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3" y="4"/>
                    <a:pt x="3" y="2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Freeform 316"/>
            <p:cNvSpPr>
              <a:spLocks/>
            </p:cNvSpPr>
            <p:nvPr/>
          </p:nvSpPr>
          <p:spPr bwMode="auto">
            <a:xfrm>
              <a:off x="330200" y="6288088"/>
              <a:ext cx="19050" cy="38100"/>
            </a:xfrm>
            <a:custGeom>
              <a:avLst/>
              <a:gdLst>
                <a:gd name="T0" fmla="*/ 6 w 6"/>
                <a:gd name="T1" fmla="*/ 4 h 12"/>
                <a:gd name="T2" fmla="*/ 2 w 6"/>
                <a:gd name="T3" fmla="*/ 12 h 12"/>
                <a:gd name="T4" fmla="*/ 6 w 6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6" y="4"/>
                  </a:moveTo>
                  <a:cubicBezTo>
                    <a:pt x="0" y="0"/>
                    <a:pt x="2" y="9"/>
                    <a:pt x="2" y="12"/>
                  </a:cubicBezTo>
                  <a:cubicBezTo>
                    <a:pt x="4" y="10"/>
                    <a:pt x="5" y="7"/>
                    <a:pt x="6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Freeform 317"/>
            <p:cNvSpPr>
              <a:spLocks/>
            </p:cNvSpPr>
            <p:nvPr/>
          </p:nvSpPr>
          <p:spPr bwMode="auto">
            <a:xfrm>
              <a:off x="342900" y="6564313"/>
              <a:ext cx="31750" cy="50800"/>
            </a:xfrm>
            <a:custGeom>
              <a:avLst/>
              <a:gdLst>
                <a:gd name="T0" fmla="*/ 7 w 10"/>
                <a:gd name="T1" fmla="*/ 7 h 16"/>
                <a:gd name="T2" fmla="*/ 6 w 10"/>
                <a:gd name="T3" fmla="*/ 5 h 16"/>
                <a:gd name="T4" fmla="*/ 5 w 10"/>
                <a:gd name="T5" fmla="*/ 15 h 16"/>
                <a:gd name="T6" fmla="*/ 6 w 10"/>
                <a:gd name="T7" fmla="*/ 10 h 16"/>
                <a:gd name="T8" fmla="*/ 7 w 1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7" y="7"/>
                  </a:moveTo>
                  <a:cubicBezTo>
                    <a:pt x="6" y="6"/>
                    <a:pt x="6" y="5"/>
                    <a:pt x="6" y="5"/>
                  </a:cubicBezTo>
                  <a:cubicBezTo>
                    <a:pt x="2" y="8"/>
                    <a:pt x="0" y="12"/>
                    <a:pt x="5" y="15"/>
                  </a:cubicBezTo>
                  <a:cubicBezTo>
                    <a:pt x="6" y="14"/>
                    <a:pt x="7" y="12"/>
                    <a:pt x="6" y="10"/>
                  </a:cubicBezTo>
                  <a:cubicBezTo>
                    <a:pt x="9" y="16"/>
                    <a:pt x="10" y="0"/>
                    <a:pt x="7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8" name="Freeform 318"/>
            <p:cNvSpPr>
              <a:spLocks/>
            </p:cNvSpPr>
            <p:nvPr/>
          </p:nvSpPr>
          <p:spPr bwMode="auto">
            <a:xfrm>
              <a:off x="269875" y="6367463"/>
              <a:ext cx="25400" cy="66675"/>
            </a:xfrm>
            <a:custGeom>
              <a:avLst/>
              <a:gdLst>
                <a:gd name="T0" fmla="*/ 0 w 8"/>
                <a:gd name="T1" fmla="*/ 19 h 21"/>
                <a:gd name="T2" fmla="*/ 6 w 8"/>
                <a:gd name="T3" fmla="*/ 21 h 21"/>
                <a:gd name="T4" fmla="*/ 6 w 8"/>
                <a:gd name="T5" fmla="*/ 10 h 21"/>
                <a:gd name="T6" fmla="*/ 2 w 8"/>
                <a:gd name="T7" fmla="*/ 3 h 21"/>
                <a:gd name="T8" fmla="*/ 0 w 8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0" y="19"/>
                  </a:moveTo>
                  <a:cubicBezTo>
                    <a:pt x="2" y="20"/>
                    <a:pt x="4" y="21"/>
                    <a:pt x="6" y="21"/>
                  </a:cubicBezTo>
                  <a:cubicBezTo>
                    <a:pt x="8" y="17"/>
                    <a:pt x="6" y="14"/>
                    <a:pt x="6" y="10"/>
                  </a:cubicBezTo>
                  <a:cubicBezTo>
                    <a:pt x="5" y="0"/>
                    <a:pt x="3" y="10"/>
                    <a:pt x="2" y="3"/>
                  </a:cubicBezTo>
                  <a:cubicBezTo>
                    <a:pt x="2" y="5"/>
                    <a:pt x="4" y="18"/>
                    <a:pt x="0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9" name="Freeform 319"/>
            <p:cNvSpPr>
              <a:spLocks/>
            </p:cNvSpPr>
            <p:nvPr/>
          </p:nvSpPr>
          <p:spPr bwMode="auto">
            <a:xfrm>
              <a:off x="482600" y="685323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Freeform 320"/>
            <p:cNvSpPr>
              <a:spLocks noEditPoints="1"/>
            </p:cNvSpPr>
            <p:nvPr/>
          </p:nvSpPr>
          <p:spPr bwMode="auto">
            <a:xfrm>
              <a:off x="752475" y="6405563"/>
              <a:ext cx="977900" cy="454025"/>
            </a:xfrm>
            <a:custGeom>
              <a:avLst/>
              <a:gdLst>
                <a:gd name="T0" fmla="*/ 23 w 308"/>
                <a:gd name="T1" fmla="*/ 140 h 143"/>
                <a:gd name="T2" fmla="*/ 24 w 308"/>
                <a:gd name="T3" fmla="*/ 142 h 143"/>
                <a:gd name="T4" fmla="*/ 36 w 308"/>
                <a:gd name="T5" fmla="*/ 142 h 143"/>
                <a:gd name="T6" fmla="*/ 42 w 308"/>
                <a:gd name="T7" fmla="*/ 133 h 143"/>
                <a:gd name="T8" fmla="*/ 41 w 308"/>
                <a:gd name="T9" fmla="*/ 130 h 143"/>
                <a:gd name="T10" fmla="*/ 46 w 308"/>
                <a:gd name="T11" fmla="*/ 121 h 143"/>
                <a:gd name="T12" fmla="*/ 54 w 308"/>
                <a:gd name="T13" fmla="*/ 114 h 143"/>
                <a:gd name="T14" fmla="*/ 50 w 308"/>
                <a:gd name="T15" fmla="*/ 106 h 143"/>
                <a:gd name="T16" fmla="*/ 51 w 308"/>
                <a:gd name="T17" fmla="*/ 105 h 143"/>
                <a:gd name="T18" fmla="*/ 61 w 308"/>
                <a:gd name="T19" fmla="*/ 98 h 143"/>
                <a:gd name="T20" fmla="*/ 63 w 308"/>
                <a:gd name="T21" fmla="*/ 99 h 143"/>
                <a:gd name="T22" fmla="*/ 81 w 308"/>
                <a:gd name="T23" fmla="*/ 81 h 143"/>
                <a:gd name="T24" fmla="*/ 112 w 308"/>
                <a:gd name="T25" fmla="*/ 70 h 143"/>
                <a:gd name="T26" fmla="*/ 153 w 308"/>
                <a:gd name="T27" fmla="*/ 52 h 143"/>
                <a:gd name="T28" fmla="*/ 175 w 308"/>
                <a:gd name="T29" fmla="*/ 45 h 143"/>
                <a:gd name="T30" fmla="*/ 187 w 308"/>
                <a:gd name="T31" fmla="*/ 38 h 143"/>
                <a:gd name="T32" fmla="*/ 201 w 308"/>
                <a:gd name="T33" fmla="*/ 38 h 143"/>
                <a:gd name="T34" fmla="*/ 248 w 308"/>
                <a:gd name="T35" fmla="*/ 18 h 143"/>
                <a:gd name="T36" fmla="*/ 259 w 308"/>
                <a:gd name="T37" fmla="*/ 11 h 143"/>
                <a:gd name="T38" fmla="*/ 258 w 308"/>
                <a:gd name="T39" fmla="*/ 12 h 143"/>
                <a:gd name="T40" fmla="*/ 301 w 308"/>
                <a:gd name="T41" fmla="*/ 3 h 143"/>
                <a:gd name="T42" fmla="*/ 307 w 308"/>
                <a:gd name="T43" fmla="*/ 0 h 143"/>
                <a:gd name="T44" fmla="*/ 281 w 308"/>
                <a:gd name="T45" fmla="*/ 4 h 143"/>
                <a:gd name="T46" fmla="*/ 283 w 308"/>
                <a:gd name="T47" fmla="*/ 6 h 143"/>
                <a:gd name="T48" fmla="*/ 280 w 308"/>
                <a:gd name="T49" fmla="*/ 6 h 143"/>
                <a:gd name="T50" fmla="*/ 280 w 308"/>
                <a:gd name="T51" fmla="*/ 8 h 143"/>
                <a:gd name="T52" fmla="*/ 280 w 308"/>
                <a:gd name="T53" fmla="*/ 6 h 143"/>
                <a:gd name="T54" fmla="*/ 263 w 308"/>
                <a:gd name="T55" fmla="*/ 10 h 143"/>
                <a:gd name="T56" fmla="*/ 246 w 308"/>
                <a:gd name="T57" fmla="*/ 13 h 143"/>
                <a:gd name="T58" fmla="*/ 214 w 308"/>
                <a:gd name="T59" fmla="*/ 21 h 143"/>
                <a:gd name="T60" fmla="*/ 210 w 308"/>
                <a:gd name="T61" fmla="*/ 25 h 143"/>
                <a:gd name="T62" fmla="*/ 205 w 308"/>
                <a:gd name="T63" fmla="*/ 29 h 143"/>
                <a:gd name="T64" fmla="*/ 191 w 308"/>
                <a:gd name="T65" fmla="*/ 33 h 143"/>
                <a:gd name="T66" fmla="*/ 165 w 308"/>
                <a:gd name="T67" fmla="*/ 40 h 143"/>
                <a:gd name="T68" fmla="*/ 153 w 308"/>
                <a:gd name="T69" fmla="*/ 42 h 143"/>
                <a:gd name="T70" fmla="*/ 153 w 308"/>
                <a:gd name="T71" fmla="*/ 47 h 143"/>
                <a:gd name="T72" fmla="*/ 142 w 308"/>
                <a:gd name="T73" fmla="*/ 54 h 143"/>
                <a:gd name="T74" fmla="*/ 100 w 308"/>
                <a:gd name="T75" fmla="*/ 65 h 143"/>
                <a:gd name="T76" fmla="*/ 92 w 308"/>
                <a:gd name="T77" fmla="*/ 70 h 143"/>
                <a:gd name="T78" fmla="*/ 83 w 308"/>
                <a:gd name="T79" fmla="*/ 72 h 143"/>
                <a:gd name="T80" fmla="*/ 75 w 308"/>
                <a:gd name="T81" fmla="*/ 78 h 143"/>
                <a:gd name="T82" fmla="*/ 59 w 308"/>
                <a:gd name="T83" fmla="*/ 82 h 143"/>
                <a:gd name="T84" fmla="*/ 39 w 308"/>
                <a:gd name="T85" fmla="*/ 99 h 143"/>
                <a:gd name="T86" fmla="*/ 20 w 308"/>
                <a:gd name="T87" fmla="*/ 119 h 143"/>
                <a:gd name="T88" fmla="*/ 0 w 308"/>
                <a:gd name="T89" fmla="*/ 141 h 143"/>
                <a:gd name="T90" fmla="*/ 0 w 308"/>
                <a:gd name="T91" fmla="*/ 142 h 143"/>
                <a:gd name="T92" fmla="*/ 21 w 308"/>
                <a:gd name="T93" fmla="*/ 142 h 143"/>
                <a:gd name="T94" fmla="*/ 23 w 308"/>
                <a:gd name="T95" fmla="*/ 140 h 143"/>
                <a:gd name="T96" fmla="*/ 49 w 308"/>
                <a:gd name="T97" fmla="*/ 116 h 143"/>
                <a:gd name="T98" fmla="*/ 42 w 308"/>
                <a:gd name="T99" fmla="*/ 118 h 143"/>
                <a:gd name="T100" fmla="*/ 49 w 308"/>
                <a:gd name="T101" fmla="*/ 116 h 143"/>
                <a:gd name="T102" fmla="*/ 36 w 308"/>
                <a:gd name="T103" fmla="*/ 126 h 143"/>
                <a:gd name="T104" fmla="*/ 33 w 308"/>
                <a:gd name="T105" fmla="*/ 126 h 143"/>
                <a:gd name="T106" fmla="*/ 35 w 308"/>
                <a:gd name="T107" fmla="*/ 123 h 143"/>
                <a:gd name="T108" fmla="*/ 34 w 308"/>
                <a:gd name="T109" fmla="*/ 123 h 143"/>
                <a:gd name="T110" fmla="*/ 38 w 308"/>
                <a:gd name="T111" fmla="*/ 121 h 143"/>
                <a:gd name="T112" fmla="*/ 35 w 308"/>
                <a:gd name="T113" fmla="*/ 130 h 143"/>
                <a:gd name="T114" fmla="*/ 34 w 308"/>
                <a:gd name="T115" fmla="*/ 132 h 143"/>
                <a:gd name="T116" fmla="*/ 29 w 308"/>
                <a:gd name="T117" fmla="*/ 137 h 143"/>
                <a:gd name="T118" fmla="*/ 36 w 308"/>
                <a:gd name="T119" fmla="*/ 1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" h="143">
                  <a:moveTo>
                    <a:pt x="23" y="140"/>
                  </a:moveTo>
                  <a:cubicBezTo>
                    <a:pt x="23" y="141"/>
                    <a:pt x="23" y="141"/>
                    <a:pt x="24" y="142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38" y="137"/>
                    <a:pt x="40" y="133"/>
                    <a:pt x="42" y="133"/>
                  </a:cubicBezTo>
                  <a:cubicBezTo>
                    <a:pt x="42" y="132"/>
                    <a:pt x="42" y="131"/>
                    <a:pt x="41" y="130"/>
                  </a:cubicBezTo>
                  <a:cubicBezTo>
                    <a:pt x="44" y="134"/>
                    <a:pt x="48" y="123"/>
                    <a:pt x="46" y="121"/>
                  </a:cubicBezTo>
                  <a:cubicBezTo>
                    <a:pt x="51" y="125"/>
                    <a:pt x="53" y="115"/>
                    <a:pt x="54" y="114"/>
                  </a:cubicBezTo>
                  <a:cubicBezTo>
                    <a:pt x="57" y="110"/>
                    <a:pt x="55" y="110"/>
                    <a:pt x="50" y="106"/>
                  </a:cubicBezTo>
                  <a:cubicBezTo>
                    <a:pt x="51" y="105"/>
                    <a:pt x="54" y="105"/>
                    <a:pt x="51" y="105"/>
                  </a:cubicBezTo>
                  <a:cubicBezTo>
                    <a:pt x="57" y="102"/>
                    <a:pt x="59" y="105"/>
                    <a:pt x="61" y="98"/>
                  </a:cubicBezTo>
                  <a:cubicBezTo>
                    <a:pt x="61" y="99"/>
                    <a:pt x="62" y="99"/>
                    <a:pt x="63" y="99"/>
                  </a:cubicBezTo>
                  <a:cubicBezTo>
                    <a:pt x="58" y="96"/>
                    <a:pt x="81" y="84"/>
                    <a:pt x="81" y="81"/>
                  </a:cubicBezTo>
                  <a:cubicBezTo>
                    <a:pt x="88" y="82"/>
                    <a:pt x="104" y="76"/>
                    <a:pt x="112" y="70"/>
                  </a:cubicBezTo>
                  <a:cubicBezTo>
                    <a:pt x="116" y="67"/>
                    <a:pt x="157" y="65"/>
                    <a:pt x="153" y="52"/>
                  </a:cubicBezTo>
                  <a:cubicBezTo>
                    <a:pt x="153" y="53"/>
                    <a:pt x="172" y="47"/>
                    <a:pt x="175" y="45"/>
                  </a:cubicBezTo>
                  <a:cubicBezTo>
                    <a:pt x="178" y="42"/>
                    <a:pt x="186" y="43"/>
                    <a:pt x="187" y="38"/>
                  </a:cubicBezTo>
                  <a:cubicBezTo>
                    <a:pt x="192" y="38"/>
                    <a:pt x="197" y="40"/>
                    <a:pt x="201" y="38"/>
                  </a:cubicBezTo>
                  <a:cubicBezTo>
                    <a:pt x="213" y="32"/>
                    <a:pt x="239" y="28"/>
                    <a:pt x="248" y="18"/>
                  </a:cubicBezTo>
                  <a:cubicBezTo>
                    <a:pt x="254" y="22"/>
                    <a:pt x="255" y="11"/>
                    <a:pt x="259" y="11"/>
                  </a:cubicBezTo>
                  <a:cubicBezTo>
                    <a:pt x="260" y="12"/>
                    <a:pt x="259" y="12"/>
                    <a:pt x="258" y="12"/>
                  </a:cubicBezTo>
                  <a:cubicBezTo>
                    <a:pt x="265" y="15"/>
                    <a:pt x="298" y="8"/>
                    <a:pt x="301" y="3"/>
                  </a:cubicBezTo>
                  <a:cubicBezTo>
                    <a:pt x="306" y="7"/>
                    <a:pt x="308" y="0"/>
                    <a:pt x="307" y="0"/>
                  </a:cubicBezTo>
                  <a:cubicBezTo>
                    <a:pt x="298" y="1"/>
                    <a:pt x="290" y="2"/>
                    <a:pt x="281" y="4"/>
                  </a:cubicBezTo>
                  <a:cubicBezTo>
                    <a:pt x="282" y="4"/>
                    <a:pt x="282" y="5"/>
                    <a:pt x="283" y="6"/>
                  </a:cubicBezTo>
                  <a:cubicBezTo>
                    <a:pt x="283" y="7"/>
                    <a:pt x="281" y="4"/>
                    <a:pt x="280" y="6"/>
                  </a:cubicBezTo>
                  <a:cubicBezTo>
                    <a:pt x="281" y="7"/>
                    <a:pt x="281" y="7"/>
                    <a:pt x="280" y="8"/>
                  </a:cubicBezTo>
                  <a:cubicBezTo>
                    <a:pt x="279" y="7"/>
                    <a:pt x="279" y="6"/>
                    <a:pt x="280" y="6"/>
                  </a:cubicBezTo>
                  <a:cubicBezTo>
                    <a:pt x="274" y="3"/>
                    <a:pt x="268" y="10"/>
                    <a:pt x="263" y="10"/>
                  </a:cubicBezTo>
                  <a:cubicBezTo>
                    <a:pt x="258" y="9"/>
                    <a:pt x="250" y="10"/>
                    <a:pt x="246" y="13"/>
                  </a:cubicBezTo>
                  <a:cubicBezTo>
                    <a:pt x="243" y="15"/>
                    <a:pt x="214" y="25"/>
                    <a:pt x="214" y="21"/>
                  </a:cubicBezTo>
                  <a:cubicBezTo>
                    <a:pt x="210" y="24"/>
                    <a:pt x="217" y="24"/>
                    <a:pt x="210" y="25"/>
                  </a:cubicBezTo>
                  <a:cubicBezTo>
                    <a:pt x="208" y="25"/>
                    <a:pt x="201" y="24"/>
                    <a:pt x="205" y="29"/>
                  </a:cubicBezTo>
                  <a:cubicBezTo>
                    <a:pt x="202" y="27"/>
                    <a:pt x="191" y="27"/>
                    <a:pt x="191" y="33"/>
                  </a:cubicBezTo>
                  <a:cubicBezTo>
                    <a:pt x="187" y="32"/>
                    <a:pt x="171" y="35"/>
                    <a:pt x="165" y="40"/>
                  </a:cubicBezTo>
                  <a:cubicBezTo>
                    <a:pt x="162" y="42"/>
                    <a:pt x="157" y="42"/>
                    <a:pt x="153" y="42"/>
                  </a:cubicBezTo>
                  <a:cubicBezTo>
                    <a:pt x="152" y="42"/>
                    <a:pt x="154" y="46"/>
                    <a:pt x="153" y="47"/>
                  </a:cubicBezTo>
                  <a:cubicBezTo>
                    <a:pt x="149" y="50"/>
                    <a:pt x="145" y="50"/>
                    <a:pt x="142" y="54"/>
                  </a:cubicBezTo>
                  <a:cubicBezTo>
                    <a:pt x="142" y="53"/>
                    <a:pt x="103" y="65"/>
                    <a:pt x="100" y="65"/>
                  </a:cubicBezTo>
                  <a:cubicBezTo>
                    <a:pt x="96" y="66"/>
                    <a:pt x="94" y="69"/>
                    <a:pt x="92" y="70"/>
                  </a:cubicBezTo>
                  <a:cubicBezTo>
                    <a:pt x="88" y="73"/>
                    <a:pt x="86" y="70"/>
                    <a:pt x="83" y="72"/>
                  </a:cubicBezTo>
                  <a:cubicBezTo>
                    <a:pt x="80" y="73"/>
                    <a:pt x="78" y="77"/>
                    <a:pt x="75" y="78"/>
                  </a:cubicBezTo>
                  <a:cubicBezTo>
                    <a:pt x="70" y="80"/>
                    <a:pt x="64" y="79"/>
                    <a:pt x="59" y="82"/>
                  </a:cubicBezTo>
                  <a:cubicBezTo>
                    <a:pt x="52" y="86"/>
                    <a:pt x="46" y="94"/>
                    <a:pt x="39" y="99"/>
                  </a:cubicBezTo>
                  <a:cubicBezTo>
                    <a:pt x="33" y="106"/>
                    <a:pt x="26" y="112"/>
                    <a:pt x="20" y="119"/>
                  </a:cubicBezTo>
                  <a:cubicBezTo>
                    <a:pt x="17" y="123"/>
                    <a:pt x="3" y="143"/>
                    <a:pt x="0" y="141"/>
                  </a:cubicBezTo>
                  <a:cubicBezTo>
                    <a:pt x="0" y="141"/>
                    <a:pt x="0" y="142"/>
                    <a:pt x="0" y="142"/>
                  </a:cubicBezTo>
                  <a:cubicBezTo>
                    <a:pt x="21" y="142"/>
                    <a:pt x="21" y="142"/>
                    <a:pt x="21" y="142"/>
                  </a:cubicBezTo>
                  <a:cubicBezTo>
                    <a:pt x="22" y="141"/>
                    <a:pt x="23" y="141"/>
                    <a:pt x="23" y="140"/>
                  </a:cubicBezTo>
                  <a:close/>
                  <a:moveTo>
                    <a:pt x="49" y="116"/>
                  </a:moveTo>
                  <a:cubicBezTo>
                    <a:pt x="46" y="115"/>
                    <a:pt x="45" y="118"/>
                    <a:pt x="42" y="118"/>
                  </a:cubicBezTo>
                  <a:cubicBezTo>
                    <a:pt x="43" y="113"/>
                    <a:pt x="50" y="113"/>
                    <a:pt x="49" y="116"/>
                  </a:cubicBezTo>
                  <a:close/>
                  <a:moveTo>
                    <a:pt x="36" y="126"/>
                  </a:moveTo>
                  <a:cubicBezTo>
                    <a:pt x="35" y="126"/>
                    <a:pt x="34" y="126"/>
                    <a:pt x="33" y="126"/>
                  </a:cubicBezTo>
                  <a:cubicBezTo>
                    <a:pt x="35" y="125"/>
                    <a:pt x="36" y="124"/>
                    <a:pt x="35" y="123"/>
                  </a:cubicBezTo>
                  <a:cubicBezTo>
                    <a:pt x="35" y="123"/>
                    <a:pt x="35" y="123"/>
                    <a:pt x="34" y="123"/>
                  </a:cubicBezTo>
                  <a:cubicBezTo>
                    <a:pt x="36" y="123"/>
                    <a:pt x="37" y="122"/>
                    <a:pt x="38" y="121"/>
                  </a:cubicBezTo>
                  <a:cubicBezTo>
                    <a:pt x="37" y="124"/>
                    <a:pt x="36" y="127"/>
                    <a:pt x="35" y="130"/>
                  </a:cubicBezTo>
                  <a:cubicBezTo>
                    <a:pt x="35" y="127"/>
                    <a:pt x="34" y="132"/>
                    <a:pt x="34" y="132"/>
                  </a:cubicBezTo>
                  <a:cubicBezTo>
                    <a:pt x="34" y="132"/>
                    <a:pt x="29" y="137"/>
                    <a:pt x="29" y="137"/>
                  </a:cubicBezTo>
                  <a:cubicBezTo>
                    <a:pt x="23" y="129"/>
                    <a:pt x="35" y="128"/>
                    <a:pt x="36" y="1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Freeform 321"/>
            <p:cNvSpPr>
              <a:spLocks/>
            </p:cNvSpPr>
            <p:nvPr/>
          </p:nvSpPr>
          <p:spPr bwMode="auto">
            <a:xfrm>
              <a:off x="1489075" y="6821488"/>
              <a:ext cx="88900" cy="34925"/>
            </a:xfrm>
            <a:custGeom>
              <a:avLst/>
              <a:gdLst>
                <a:gd name="T0" fmla="*/ 28 w 28"/>
                <a:gd name="T1" fmla="*/ 6 h 11"/>
                <a:gd name="T2" fmla="*/ 24 w 28"/>
                <a:gd name="T3" fmla="*/ 3 h 11"/>
                <a:gd name="T4" fmla="*/ 24 w 28"/>
                <a:gd name="T5" fmla="*/ 5 h 11"/>
                <a:gd name="T6" fmla="*/ 16 w 28"/>
                <a:gd name="T7" fmla="*/ 1 h 11"/>
                <a:gd name="T8" fmla="*/ 7 w 28"/>
                <a:gd name="T9" fmla="*/ 4 h 11"/>
                <a:gd name="T10" fmla="*/ 0 w 28"/>
                <a:gd name="T11" fmla="*/ 11 h 11"/>
                <a:gd name="T12" fmla="*/ 11 w 28"/>
                <a:gd name="T13" fmla="*/ 11 h 11"/>
                <a:gd name="T14" fmla="*/ 28 w 28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cubicBezTo>
                    <a:pt x="26" y="6"/>
                    <a:pt x="24" y="4"/>
                    <a:pt x="24" y="3"/>
                  </a:cubicBezTo>
                  <a:cubicBezTo>
                    <a:pt x="23" y="4"/>
                    <a:pt x="23" y="4"/>
                    <a:pt x="24" y="5"/>
                  </a:cubicBezTo>
                  <a:cubicBezTo>
                    <a:pt x="17" y="4"/>
                    <a:pt x="27" y="0"/>
                    <a:pt x="16" y="1"/>
                  </a:cubicBezTo>
                  <a:cubicBezTo>
                    <a:pt x="11" y="2"/>
                    <a:pt x="11" y="4"/>
                    <a:pt x="7" y="4"/>
                  </a:cubicBezTo>
                  <a:cubicBezTo>
                    <a:pt x="7" y="8"/>
                    <a:pt x="3" y="9"/>
                    <a:pt x="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6" y="8"/>
                    <a:pt x="21" y="5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Freeform 322"/>
            <p:cNvSpPr>
              <a:spLocks/>
            </p:cNvSpPr>
            <p:nvPr/>
          </p:nvSpPr>
          <p:spPr bwMode="auto">
            <a:xfrm>
              <a:off x="1558925" y="6811963"/>
              <a:ext cx="101600" cy="44450"/>
            </a:xfrm>
            <a:custGeom>
              <a:avLst/>
              <a:gdLst>
                <a:gd name="T0" fmla="*/ 32 w 32"/>
                <a:gd name="T1" fmla="*/ 0 h 14"/>
                <a:gd name="T2" fmla="*/ 0 w 32"/>
                <a:gd name="T3" fmla="*/ 14 h 14"/>
                <a:gd name="T4" fmla="*/ 0 w 32"/>
                <a:gd name="T5" fmla="*/ 14 h 14"/>
                <a:gd name="T6" fmla="*/ 16 w 32"/>
                <a:gd name="T7" fmla="*/ 14 h 14"/>
                <a:gd name="T8" fmla="*/ 32 w 3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32" y="0"/>
                  </a:moveTo>
                  <a:cubicBezTo>
                    <a:pt x="22" y="3"/>
                    <a:pt x="5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9"/>
                    <a:pt x="29" y="3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Freeform 323"/>
            <p:cNvSpPr>
              <a:spLocks/>
            </p:cNvSpPr>
            <p:nvPr/>
          </p:nvSpPr>
          <p:spPr bwMode="auto">
            <a:xfrm>
              <a:off x="34925" y="6735763"/>
              <a:ext cx="123825" cy="120650"/>
            </a:xfrm>
            <a:custGeom>
              <a:avLst/>
              <a:gdLst>
                <a:gd name="T0" fmla="*/ 24 w 39"/>
                <a:gd name="T1" fmla="*/ 28 h 38"/>
                <a:gd name="T2" fmla="*/ 24 w 39"/>
                <a:gd name="T3" fmla="*/ 38 h 38"/>
                <a:gd name="T4" fmla="*/ 28 w 39"/>
                <a:gd name="T5" fmla="*/ 38 h 38"/>
                <a:gd name="T6" fmla="*/ 30 w 39"/>
                <a:gd name="T7" fmla="*/ 28 h 38"/>
                <a:gd name="T8" fmla="*/ 39 w 39"/>
                <a:gd name="T9" fmla="*/ 3 h 38"/>
                <a:gd name="T10" fmla="*/ 37 w 39"/>
                <a:gd name="T11" fmla="*/ 0 h 38"/>
                <a:gd name="T12" fmla="*/ 30 w 39"/>
                <a:gd name="T13" fmla="*/ 4 h 38"/>
                <a:gd name="T14" fmla="*/ 26 w 39"/>
                <a:gd name="T15" fmla="*/ 15 h 38"/>
                <a:gd name="T16" fmla="*/ 17 w 39"/>
                <a:gd name="T17" fmla="*/ 21 h 38"/>
                <a:gd name="T18" fmla="*/ 8 w 39"/>
                <a:gd name="T19" fmla="*/ 27 h 38"/>
                <a:gd name="T20" fmla="*/ 10 w 39"/>
                <a:gd name="T21" fmla="*/ 28 h 38"/>
                <a:gd name="T22" fmla="*/ 0 w 39"/>
                <a:gd name="T23" fmla="*/ 38 h 38"/>
                <a:gd name="T24" fmla="*/ 14 w 39"/>
                <a:gd name="T25" fmla="*/ 38 h 38"/>
                <a:gd name="T26" fmla="*/ 24 w 39"/>
                <a:gd name="T27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8">
                  <a:moveTo>
                    <a:pt x="24" y="28"/>
                  </a:moveTo>
                  <a:cubicBezTo>
                    <a:pt x="25" y="30"/>
                    <a:pt x="24" y="34"/>
                    <a:pt x="24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5"/>
                    <a:pt x="27" y="30"/>
                    <a:pt x="30" y="28"/>
                  </a:cubicBezTo>
                  <a:cubicBezTo>
                    <a:pt x="25" y="29"/>
                    <a:pt x="35" y="6"/>
                    <a:pt x="39" y="3"/>
                  </a:cubicBezTo>
                  <a:cubicBezTo>
                    <a:pt x="36" y="4"/>
                    <a:pt x="39" y="0"/>
                    <a:pt x="37" y="0"/>
                  </a:cubicBezTo>
                  <a:cubicBezTo>
                    <a:pt x="37" y="5"/>
                    <a:pt x="33" y="4"/>
                    <a:pt x="30" y="4"/>
                  </a:cubicBezTo>
                  <a:cubicBezTo>
                    <a:pt x="28" y="6"/>
                    <a:pt x="27" y="13"/>
                    <a:pt x="26" y="15"/>
                  </a:cubicBezTo>
                  <a:cubicBezTo>
                    <a:pt x="23" y="18"/>
                    <a:pt x="19" y="22"/>
                    <a:pt x="17" y="21"/>
                  </a:cubicBezTo>
                  <a:cubicBezTo>
                    <a:pt x="18" y="28"/>
                    <a:pt x="10" y="24"/>
                    <a:pt x="8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9" y="29"/>
                    <a:pt x="4" y="35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8" y="33"/>
                    <a:pt x="21" y="29"/>
                    <a:pt x="24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Freeform 324"/>
            <p:cNvSpPr>
              <a:spLocks/>
            </p:cNvSpPr>
            <p:nvPr/>
          </p:nvSpPr>
          <p:spPr bwMode="auto">
            <a:xfrm>
              <a:off x="1428750" y="6415088"/>
              <a:ext cx="835025" cy="441325"/>
            </a:xfrm>
            <a:custGeom>
              <a:avLst/>
              <a:gdLst>
                <a:gd name="T0" fmla="*/ 11 w 263"/>
                <a:gd name="T1" fmla="*/ 131 h 139"/>
                <a:gd name="T2" fmla="*/ 21 w 263"/>
                <a:gd name="T3" fmla="*/ 128 h 139"/>
                <a:gd name="T4" fmla="*/ 41 w 263"/>
                <a:gd name="T5" fmla="*/ 122 h 139"/>
                <a:gd name="T6" fmla="*/ 43 w 263"/>
                <a:gd name="T7" fmla="*/ 122 h 139"/>
                <a:gd name="T8" fmla="*/ 45 w 263"/>
                <a:gd name="T9" fmla="*/ 121 h 139"/>
                <a:gd name="T10" fmla="*/ 80 w 263"/>
                <a:gd name="T11" fmla="*/ 113 h 139"/>
                <a:gd name="T12" fmla="*/ 89 w 263"/>
                <a:gd name="T13" fmla="*/ 113 h 139"/>
                <a:gd name="T14" fmla="*/ 103 w 263"/>
                <a:gd name="T15" fmla="*/ 113 h 139"/>
                <a:gd name="T16" fmla="*/ 139 w 263"/>
                <a:gd name="T17" fmla="*/ 113 h 139"/>
                <a:gd name="T18" fmla="*/ 144 w 263"/>
                <a:gd name="T19" fmla="*/ 112 h 139"/>
                <a:gd name="T20" fmla="*/ 145 w 263"/>
                <a:gd name="T21" fmla="*/ 115 h 139"/>
                <a:gd name="T22" fmla="*/ 151 w 263"/>
                <a:gd name="T23" fmla="*/ 115 h 139"/>
                <a:gd name="T24" fmla="*/ 160 w 263"/>
                <a:gd name="T25" fmla="*/ 115 h 139"/>
                <a:gd name="T26" fmla="*/ 200 w 263"/>
                <a:gd name="T27" fmla="*/ 116 h 139"/>
                <a:gd name="T28" fmla="*/ 235 w 263"/>
                <a:gd name="T29" fmla="*/ 123 h 139"/>
                <a:gd name="T30" fmla="*/ 263 w 263"/>
                <a:gd name="T31" fmla="*/ 128 h 139"/>
                <a:gd name="T32" fmla="*/ 239 w 263"/>
                <a:gd name="T33" fmla="*/ 116 h 139"/>
                <a:gd name="T34" fmla="*/ 221 w 263"/>
                <a:gd name="T35" fmla="*/ 112 h 139"/>
                <a:gd name="T36" fmla="*/ 204 w 263"/>
                <a:gd name="T37" fmla="*/ 104 h 139"/>
                <a:gd name="T38" fmla="*/ 191 w 263"/>
                <a:gd name="T39" fmla="*/ 108 h 139"/>
                <a:gd name="T40" fmla="*/ 192 w 263"/>
                <a:gd name="T41" fmla="*/ 110 h 139"/>
                <a:gd name="T42" fmla="*/ 126 w 263"/>
                <a:gd name="T43" fmla="*/ 100 h 139"/>
                <a:gd name="T44" fmla="*/ 56 w 263"/>
                <a:gd name="T45" fmla="*/ 102 h 139"/>
                <a:gd name="T46" fmla="*/ 34 w 263"/>
                <a:gd name="T47" fmla="*/ 110 h 139"/>
                <a:gd name="T48" fmla="*/ 23 w 263"/>
                <a:gd name="T49" fmla="*/ 109 h 139"/>
                <a:gd name="T50" fmla="*/ 26 w 263"/>
                <a:gd name="T51" fmla="*/ 98 h 139"/>
                <a:gd name="T52" fmla="*/ 32 w 263"/>
                <a:gd name="T53" fmla="*/ 95 h 139"/>
                <a:gd name="T54" fmla="*/ 32 w 263"/>
                <a:gd name="T55" fmla="*/ 98 h 139"/>
                <a:gd name="T56" fmla="*/ 34 w 263"/>
                <a:gd name="T57" fmla="*/ 96 h 139"/>
                <a:gd name="T58" fmla="*/ 41 w 263"/>
                <a:gd name="T59" fmla="*/ 83 h 139"/>
                <a:gd name="T60" fmla="*/ 45 w 263"/>
                <a:gd name="T61" fmla="*/ 70 h 139"/>
                <a:gd name="T62" fmla="*/ 50 w 263"/>
                <a:gd name="T63" fmla="*/ 69 h 139"/>
                <a:gd name="T64" fmla="*/ 48 w 263"/>
                <a:gd name="T65" fmla="*/ 68 h 139"/>
                <a:gd name="T66" fmla="*/ 56 w 263"/>
                <a:gd name="T67" fmla="*/ 59 h 139"/>
                <a:gd name="T68" fmla="*/ 59 w 263"/>
                <a:gd name="T69" fmla="*/ 53 h 139"/>
                <a:gd name="T70" fmla="*/ 63 w 263"/>
                <a:gd name="T71" fmla="*/ 53 h 139"/>
                <a:gd name="T72" fmla="*/ 71 w 263"/>
                <a:gd name="T73" fmla="*/ 34 h 139"/>
                <a:gd name="T74" fmla="*/ 83 w 263"/>
                <a:gd name="T75" fmla="*/ 21 h 139"/>
                <a:gd name="T76" fmla="*/ 81 w 263"/>
                <a:gd name="T77" fmla="*/ 21 h 139"/>
                <a:gd name="T78" fmla="*/ 91 w 263"/>
                <a:gd name="T79" fmla="*/ 12 h 139"/>
                <a:gd name="T80" fmla="*/ 101 w 263"/>
                <a:gd name="T81" fmla="*/ 6 h 139"/>
                <a:gd name="T82" fmla="*/ 75 w 263"/>
                <a:gd name="T83" fmla="*/ 25 h 139"/>
                <a:gd name="T84" fmla="*/ 61 w 263"/>
                <a:gd name="T85" fmla="*/ 40 h 139"/>
                <a:gd name="T86" fmla="*/ 47 w 263"/>
                <a:gd name="T87" fmla="*/ 64 h 139"/>
                <a:gd name="T88" fmla="*/ 41 w 263"/>
                <a:gd name="T89" fmla="*/ 75 h 139"/>
                <a:gd name="T90" fmla="*/ 29 w 263"/>
                <a:gd name="T91" fmla="*/ 86 h 139"/>
                <a:gd name="T92" fmla="*/ 16 w 263"/>
                <a:gd name="T93" fmla="*/ 108 h 139"/>
                <a:gd name="T94" fmla="*/ 0 w 263"/>
                <a:gd name="T95" fmla="*/ 139 h 139"/>
                <a:gd name="T96" fmla="*/ 8 w 263"/>
                <a:gd name="T97" fmla="*/ 139 h 139"/>
                <a:gd name="T98" fmla="*/ 11 w 263"/>
                <a:gd name="T9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3" h="139">
                  <a:moveTo>
                    <a:pt x="11" y="131"/>
                  </a:moveTo>
                  <a:cubicBezTo>
                    <a:pt x="14" y="134"/>
                    <a:pt x="17" y="127"/>
                    <a:pt x="21" y="128"/>
                  </a:cubicBezTo>
                  <a:cubicBezTo>
                    <a:pt x="24" y="122"/>
                    <a:pt x="35" y="122"/>
                    <a:pt x="41" y="122"/>
                  </a:cubicBezTo>
                  <a:cubicBezTo>
                    <a:pt x="37" y="120"/>
                    <a:pt x="42" y="120"/>
                    <a:pt x="43" y="122"/>
                  </a:cubicBezTo>
                  <a:cubicBezTo>
                    <a:pt x="44" y="120"/>
                    <a:pt x="40" y="119"/>
                    <a:pt x="45" y="121"/>
                  </a:cubicBezTo>
                  <a:cubicBezTo>
                    <a:pt x="43" y="117"/>
                    <a:pt x="77" y="113"/>
                    <a:pt x="80" y="113"/>
                  </a:cubicBezTo>
                  <a:cubicBezTo>
                    <a:pt x="73" y="115"/>
                    <a:pt x="87" y="113"/>
                    <a:pt x="89" y="113"/>
                  </a:cubicBezTo>
                  <a:cubicBezTo>
                    <a:pt x="94" y="113"/>
                    <a:pt x="98" y="112"/>
                    <a:pt x="103" y="113"/>
                  </a:cubicBezTo>
                  <a:cubicBezTo>
                    <a:pt x="119" y="114"/>
                    <a:pt x="128" y="110"/>
                    <a:pt x="139" y="113"/>
                  </a:cubicBezTo>
                  <a:cubicBezTo>
                    <a:pt x="139" y="111"/>
                    <a:pt x="143" y="112"/>
                    <a:pt x="144" y="112"/>
                  </a:cubicBezTo>
                  <a:cubicBezTo>
                    <a:pt x="144" y="113"/>
                    <a:pt x="145" y="114"/>
                    <a:pt x="145" y="115"/>
                  </a:cubicBezTo>
                  <a:cubicBezTo>
                    <a:pt x="147" y="115"/>
                    <a:pt x="149" y="115"/>
                    <a:pt x="151" y="115"/>
                  </a:cubicBezTo>
                  <a:cubicBezTo>
                    <a:pt x="155" y="116"/>
                    <a:pt x="156" y="114"/>
                    <a:pt x="160" y="115"/>
                  </a:cubicBezTo>
                  <a:cubicBezTo>
                    <a:pt x="170" y="118"/>
                    <a:pt x="187" y="114"/>
                    <a:pt x="200" y="116"/>
                  </a:cubicBezTo>
                  <a:cubicBezTo>
                    <a:pt x="207" y="117"/>
                    <a:pt x="231" y="118"/>
                    <a:pt x="235" y="123"/>
                  </a:cubicBezTo>
                  <a:cubicBezTo>
                    <a:pt x="238" y="126"/>
                    <a:pt x="263" y="130"/>
                    <a:pt x="263" y="128"/>
                  </a:cubicBezTo>
                  <a:cubicBezTo>
                    <a:pt x="257" y="126"/>
                    <a:pt x="245" y="121"/>
                    <a:pt x="239" y="116"/>
                  </a:cubicBezTo>
                  <a:cubicBezTo>
                    <a:pt x="239" y="117"/>
                    <a:pt x="224" y="112"/>
                    <a:pt x="221" y="112"/>
                  </a:cubicBezTo>
                  <a:cubicBezTo>
                    <a:pt x="215" y="111"/>
                    <a:pt x="208" y="110"/>
                    <a:pt x="204" y="104"/>
                  </a:cubicBezTo>
                  <a:cubicBezTo>
                    <a:pt x="203" y="109"/>
                    <a:pt x="194" y="108"/>
                    <a:pt x="191" y="108"/>
                  </a:cubicBezTo>
                  <a:cubicBezTo>
                    <a:pt x="191" y="109"/>
                    <a:pt x="192" y="109"/>
                    <a:pt x="192" y="110"/>
                  </a:cubicBezTo>
                  <a:cubicBezTo>
                    <a:pt x="176" y="98"/>
                    <a:pt x="147" y="102"/>
                    <a:pt x="126" y="100"/>
                  </a:cubicBezTo>
                  <a:cubicBezTo>
                    <a:pt x="102" y="98"/>
                    <a:pt x="79" y="106"/>
                    <a:pt x="56" y="102"/>
                  </a:cubicBezTo>
                  <a:cubicBezTo>
                    <a:pt x="55" y="92"/>
                    <a:pt x="35" y="110"/>
                    <a:pt x="34" y="110"/>
                  </a:cubicBezTo>
                  <a:cubicBezTo>
                    <a:pt x="29" y="110"/>
                    <a:pt x="28" y="106"/>
                    <a:pt x="23" y="109"/>
                  </a:cubicBezTo>
                  <a:cubicBezTo>
                    <a:pt x="23" y="105"/>
                    <a:pt x="29" y="99"/>
                    <a:pt x="26" y="98"/>
                  </a:cubicBezTo>
                  <a:cubicBezTo>
                    <a:pt x="28" y="96"/>
                    <a:pt x="29" y="95"/>
                    <a:pt x="32" y="95"/>
                  </a:cubicBezTo>
                  <a:cubicBezTo>
                    <a:pt x="32" y="96"/>
                    <a:pt x="33" y="97"/>
                    <a:pt x="32" y="98"/>
                  </a:cubicBezTo>
                  <a:cubicBezTo>
                    <a:pt x="33" y="97"/>
                    <a:pt x="33" y="97"/>
                    <a:pt x="34" y="96"/>
                  </a:cubicBezTo>
                  <a:cubicBezTo>
                    <a:pt x="37" y="100"/>
                    <a:pt x="37" y="86"/>
                    <a:pt x="41" y="83"/>
                  </a:cubicBezTo>
                  <a:cubicBezTo>
                    <a:pt x="43" y="82"/>
                    <a:pt x="46" y="71"/>
                    <a:pt x="45" y="70"/>
                  </a:cubicBezTo>
                  <a:cubicBezTo>
                    <a:pt x="47" y="72"/>
                    <a:pt x="48" y="72"/>
                    <a:pt x="50" y="69"/>
                  </a:cubicBezTo>
                  <a:cubicBezTo>
                    <a:pt x="49" y="68"/>
                    <a:pt x="49" y="68"/>
                    <a:pt x="48" y="68"/>
                  </a:cubicBezTo>
                  <a:cubicBezTo>
                    <a:pt x="54" y="65"/>
                    <a:pt x="53" y="64"/>
                    <a:pt x="56" y="59"/>
                  </a:cubicBezTo>
                  <a:cubicBezTo>
                    <a:pt x="57" y="58"/>
                    <a:pt x="63" y="54"/>
                    <a:pt x="59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59" y="49"/>
                    <a:pt x="69" y="39"/>
                    <a:pt x="71" y="34"/>
                  </a:cubicBezTo>
                  <a:cubicBezTo>
                    <a:pt x="71" y="33"/>
                    <a:pt x="82" y="22"/>
                    <a:pt x="83" y="21"/>
                  </a:cubicBezTo>
                  <a:cubicBezTo>
                    <a:pt x="83" y="21"/>
                    <a:pt x="82" y="21"/>
                    <a:pt x="81" y="21"/>
                  </a:cubicBezTo>
                  <a:cubicBezTo>
                    <a:pt x="83" y="20"/>
                    <a:pt x="91" y="15"/>
                    <a:pt x="91" y="12"/>
                  </a:cubicBezTo>
                  <a:cubicBezTo>
                    <a:pt x="91" y="15"/>
                    <a:pt x="100" y="6"/>
                    <a:pt x="101" y="6"/>
                  </a:cubicBezTo>
                  <a:cubicBezTo>
                    <a:pt x="99" y="0"/>
                    <a:pt x="67" y="18"/>
                    <a:pt x="75" y="25"/>
                  </a:cubicBezTo>
                  <a:cubicBezTo>
                    <a:pt x="71" y="24"/>
                    <a:pt x="61" y="40"/>
                    <a:pt x="61" y="40"/>
                  </a:cubicBezTo>
                  <a:cubicBezTo>
                    <a:pt x="56" y="48"/>
                    <a:pt x="57" y="60"/>
                    <a:pt x="47" y="64"/>
                  </a:cubicBezTo>
                  <a:cubicBezTo>
                    <a:pt x="50" y="69"/>
                    <a:pt x="37" y="69"/>
                    <a:pt x="41" y="75"/>
                  </a:cubicBezTo>
                  <a:cubicBezTo>
                    <a:pt x="35" y="72"/>
                    <a:pt x="36" y="87"/>
                    <a:pt x="29" y="86"/>
                  </a:cubicBezTo>
                  <a:cubicBezTo>
                    <a:pt x="30" y="93"/>
                    <a:pt x="19" y="101"/>
                    <a:pt x="16" y="108"/>
                  </a:cubicBezTo>
                  <a:cubicBezTo>
                    <a:pt x="12" y="119"/>
                    <a:pt x="7" y="130"/>
                    <a:pt x="0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37"/>
                    <a:pt x="11" y="135"/>
                    <a:pt x="11" y="1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Freeform 325"/>
            <p:cNvSpPr>
              <a:spLocks/>
            </p:cNvSpPr>
            <p:nvPr/>
          </p:nvSpPr>
          <p:spPr bwMode="auto">
            <a:xfrm>
              <a:off x="133350" y="6818313"/>
              <a:ext cx="41275" cy="38100"/>
            </a:xfrm>
            <a:custGeom>
              <a:avLst/>
              <a:gdLst>
                <a:gd name="T0" fmla="*/ 9 w 13"/>
                <a:gd name="T1" fmla="*/ 9 h 12"/>
                <a:gd name="T2" fmla="*/ 11 w 13"/>
                <a:gd name="T3" fmla="*/ 1 h 12"/>
                <a:gd name="T4" fmla="*/ 7 w 13"/>
                <a:gd name="T5" fmla="*/ 6 h 12"/>
                <a:gd name="T6" fmla="*/ 0 w 13"/>
                <a:gd name="T7" fmla="*/ 12 h 12"/>
                <a:gd name="T8" fmla="*/ 4 w 13"/>
                <a:gd name="T9" fmla="*/ 12 h 12"/>
                <a:gd name="T10" fmla="*/ 9 w 13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9" y="9"/>
                  </a:moveTo>
                  <a:cubicBezTo>
                    <a:pt x="9" y="7"/>
                    <a:pt x="13" y="2"/>
                    <a:pt x="11" y="1"/>
                  </a:cubicBezTo>
                  <a:cubicBezTo>
                    <a:pt x="10" y="0"/>
                    <a:pt x="7" y="5"/>
                    <a:pt x="7" y="6"/>
                  </a:cubicBezTo>
                  <a:cubicBezTo>
                    <a:pt x="5" y="9"/>
                    <a:pt x="3" y="11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9"/>
                    <a:pt x="7" y="7"/>
                    <a:pt x="9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Freeform 326"/>
            <p:cNvSpPr>
              <a:spLocks/>
            </p:cNvSpPr>
            <p:nvPr/>
          </p:nvSpPr>
          <p:spPr bwMode="auto">
            <a:xfrm>
              <a:off x="1244600" y="6853238"/>
              <a:ext cx="9525" cy="3175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7" name="Freeform 327"/>
            <p:cNvSpPr>
              <a:spLocks noEditPoints="1"/>
            </p:cNvSpPr>
            <p:nvPr/>
          </p:nvSpPr>
          <p:spPr bwMode="auto">
            <a:xfrm>
              <a:off x="1177925" y="6684963"/>
              <a:ext cx="295275" cy="171450"/>
            </a:xfrm>
            <a:custGeom>
              <a:avLst/>
              <a:gdLst>
                <a:gd name="T0" fmla="*/ 12 w 93"/>
                <a:gd name="T1" fmla="*/ 53 h 54"/>
                <a:gd name="T2" fmla="*/ 24 w 93"/>
                <a:gd name="T3" fmla="*/ 54 h 54"/>
                <a:gd name="T4" fmla="*/ 29 w 93"/>
                <a:gd name="T5" fmla="*/ 54 h 54"/>
                <a:gd name="T6" fmla="*/ 31 w 93"/>
                <a:gd name="T7" fmla="*/ 53 h 54"/>
                <a:gd name="T8" fmla="*/ 29 w 93"/>
                <a:gd name="T9" fmla="*/ 53 h 54"/>
                <a:gd name="T10" fmla="*/ 49 w 93"/>
                <a:gd name="T11" fmla="*/ 46 h 54"/>
                <a:gd name="T12" fmla="*/ 57 w 93"/>
                <a:gd name="T13" fmla="*/ 30 h 54"/>
                <a:gd name="T14" fmla="*/ 75 w 93"/>
                <a:gd name="T15" fmla="*/ 22 h 54"/>
                <a:gd name="T16" fmla="*/ 75 w 93"/>
                <a:gd name="T17" fmla="*/ 17 h 54"/>
                <a:gd name="T18" fmla="*/ 85 w 93"/>
                <a:gd name="T19" fmla="*/ 10 h 54"/>
                <a:gd name="T20" fmla="*/ 90 w 93"/>
                <a:gd name="T21" fmla="*/ 7 h 54"/>
                <a:gd name="T22" fmla="*/ 93 w 93"/>
                <a:gd name="T23" fmla="*/ 1 h 54"/>
                <a:gd name="T24" fmla="*/ 66 w 93"/>
                <a:gd name="T25" fmla="*/ 4 h 54"/>
                <a:gd name="T26" fmla="*/ 69 w 93"/>
                <a:gd name="T27" fmla="*/ 0 h 54"/>
                <a:gd name="T28" fmla="*/ 37 w 93"/>
                <a:gd name="T29" fmla="*/ 24 h 54"/>
                <a:gd name="T30" fmla="*/ 25 w 93"/>
                <a:gd name="T31" fmla="*/ 36 h 54"/>
                <a:gd name="T32" fmla="*/ 12 w 93"/>
                <a:gd name="T33" fmla="*/ 46 h 54"/>
                <a:gd name="T34" fmla="*/ 14 w 93"/>
                <a:gd name="T35" fmla="*/ 46 h 54"/>
                <a:gd name="T36" fmla="*/ 9 w 93"/>
                <a:gd name="T37" fmla="*/ 48 h 54"/>
                <a:gd name="T38" fmla="*/ 2 w 93"/>
                <a:gd name="T39" fmla="*/ 53 h 54"/>
                <a:gd name="T40" fmla="*/ 0 w 93"/>
                <a:gd name="T41" fmla="*/ 54 h 54"/>
                <a:gd name="T42" fmla="*/ 12 w 93"/>
                <a:gd name="T43" fmla="*/ 54 h 54"/>
                <a:gd name="T44" fmla="*/ 12 w 93"/>
                <a:gd name="T45" fmla="*/ 53 h 54"/>
                <a:gd name="T46" fmla="*/ 62 w 93"/>
                <a:gd name="T47" fmla="*/ 16 h 54"/>
                <a:gd name="T48" fmla="*/ 62 w 93"/>
                <a:gd name="T49" fmla="*/ 17 h 54"/>
                <a:gd name="T50" fmla="*/ 60 w 93"/>
                <a:gd name="T51" fmla="*/ 19 h 54"/>
                <a:gd name="T52" fmla="*/ 50 w 93"/>
                <a:gd name="T53" fmla="*/ 19 h 54"/>
                <a:gd name="T54" fmla="*/ 62 w 93"/>
                <a:gd name="T55" fmla="*/ 16 h 54"/>
                <a:gd name="T56" fmla="*/ 40 w 93"/>
                <a:gd name="T57" fmla="*/ 32 h 54"/>
                <a:gd name="T58" fmla="*/ 43 w 93"/>
                <a:gd name="T59" fmla="*/ 31 h 54"/>
                <a:gd name="T60" fmla="*/ 31 w 93"/>
                <a:gd name="T61" fmla="*/ 36 h 54"/>
                <a:gd name="T62" fmla="*/ 40 w 93"/>
                <a:gd name="T6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" h="54">
                  <a:moveTo>
                    <a:pt x="12" y="53"/>
                  </a:moveTo>
                  <a:cubicBezTo>
                    <a:pt x="17" y="47"/>
                    <a:pt x="28" y="51"/>
                    <a:pt x="24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1" y="53"/>
                    <a:pt x="31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31" y="48"/>
                    <a:pt x="43" y="48"/>
                    <a:pt x="49" y="46"/>
                  </a:cubicBezTo>
                  <a:cubicBezTo>
                    <a:pt x="62" y="42"/>
                    <a:pt x="51" y="33"/>
                    <a:pt x="57" y="30"/>
                  </a:cubicBezTo>
                  <a:cubicBezTo>
                    <a:pt x="62" y="26"/>
                    <a:pt x="72" y="26"/>
                    <a:pt x="75" y="22"/>
                  </a:cubicBezTo>
                  <a:cubicBezTo>
                    <a:pt x="77" y="21"/>
                    <a:pt x="77" y="14"/>
                    <a:pt x="75" y="17"/>
                  </a:cubicBezTo>
                  <a:cubicBezTo>
                    <a:pt x="78" y="14"/>
                    <a:pt x="82" y="12"/>
                    <a:pt x="85" y="10"/>
                  </a:cubicBezTo>
                  <a:cubicBezTo>
                    <a:pt x="86" y="9"/>
                    <a:pt x="88" y="9"/>
                    <a:pt x="90" y="7"/>
                  </a:cubicBezTo>
                  <a:cubicBezTo>
                    <a:pt x="91" y="5"/>
                    <a:pt x="92" y="2"/>
                    <a:pt x="93" y="1"/>
                  </a:cubicBezTo>
                  <a:cubicBezTo>
                    <a:pt x="86" y="6"/>
                    <a:pt x="73" y="3"/>
                    <a:pt x="66" y="4"/>
                  </a:cubicBezTo>
                  <a:cubicBezTo>
                    <a:pt x="68" y="3"/>
                    <a:pt x="69" y="2"/>
                    <a:pt x="69" y="0"/>
                  </a:cubicBezTo>
                  <a:cubicBezTo>
                    <a:pt x="56" y="7"/>
                    <a:pt x="47" y="15"/>
                    <a:pt x="37" y="24"/>
                  </a:cubicBezTo>
                  <a:cubicBezTo>
                    <a:pt x="34" y="27"/>
                    <a:pt x="29" y="31"/>
                    <a:pt x="25" y="36"/>
                  </a:cubicBezTo>
                  <a:cubicBezTo>
                    <a:pt x="23" y="39"/>
                    <a:pt x="13" y="43"/>
                    <a:pt x="12" y="46"/>
                  </a:cubicBezTo>
                  <a:cubicBezTo>
                    <a:pt x="13" y="46"/>
                    <a:pt x="14" y="46"/>
                    <a:pt x="14" y="46"/>
                  </a:cubicBezTo>
                  <a:cubicBezTo>
                    <a:pt x="14" y="48"/>
                    <a:pt x="9" y="48"/>
                    <a:pt x="9" y="48"/>
                  </a:cubicBezTo>
                  <a:cubicBezTo>
                    <a:pt x="4" y="51"/>
                    <a:pt x="6" y="47"/>
                    <a:pt x="2" y="53"/>
                  </a:cubicBezTo>
                  <a:cubicBezTo>
                    <a:pt x="1" y="53"/>
                    <a:pt x="1" y="53"/>
                    <a:pt x="0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3"/>
                    <a:pt x="12" y="53"/>
                  </a:cubicBezTo>
                  <a:close/>
                  <a:moveTo>
                    <a:pt x="62" y="16"/>
                  </a:moveTo>
                  <a:cubicBezTo>
                    <a:pt x="59" y="16"/>
                    <a:pt x="62" y="16"/>
                    <a:pt x="62" y="17"/>
                  </a:cubicBezTo>
                  <a:cubicBezTo>
                    <a:pt x="61" y="18"/>
                    <a:pt x="59" y="16"/>
                    <a:pt x="60" y="19"/>
                  </a:cubicBezTo>
                  <a:cubicBezTo>
                    <a:pt x="59" y="19"/>
                    <a:pt x="50" y="23"/>
                    <a:pt x="50" y="19"/>
                  </a:cubicBezTo>
                  <a:cubicBezTo>
                    <a:pt x="52" y="19"/>
                    <a:pt x="56" y="10"/>
                    <a:pt x="62" y="16"/>
                  </a:cubicBezTo>
                  <a:close/>
                  <a:moveTo>
                    <a:pt x="40" y="32"/>
                  </a:moveTo>
                  <a:cubicBezTo>
                    <a:pt x="41" y="32"/>
                    <a:pt x="42" y="32"/>
                    <a:pt x="43" y="31"/>
                  </a:cubicBezTo>
                  <a:cubicBezTo>
                    <a:pt x="45" y="38"/>
                    <a:pt x="32" y="42"/>
                    <a:pt x="31" y="36"/>
                  </a:cubicBezTo>
                  <a:cubicBezTo>
                    <a:pt x="33" y="35"/>
                    <a:pt x="39" y="30"/>
                    <a:pt x="40" y="3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8" name="Freeform 328"/>
            <p:cNvSpPr>
              <a:spLocks noEditPoints="1"/>
            </p:cNvSpPr>
            <p:nvPr/>
          </p:nvSpPr>
          <p:spPr bwMode="auto">
            <a:xfrm>
              <a:off x="6350" y="5662613"/>
              <a:ext cx="803275" cy="1193800"/>
            </a:xfrm>
            <a:custGeom>
              <a:avLst/>
              <a:gdLst>
                <a:gd name="T0" fmla="*/ 106 w 253"/>
                <a:gd name="T1" fmla="*/ 375 h 376"/>
                <a:gd name="T2" fmla="*/ 152 w 253"/>
                <a:gd name="T3" fmla="*/ 349 h 376"/>
                <a:gd name="T4" fmla="*/ 186 w 253"/>
                <a:gd name="T5" fmla="*/ 299 h 376"/>
                <a:gd name="T6" fmla="*/ 195 w 253"/>
                <a:gd name="T7" fmla="*/ 272 h 376"/>
                <a:gd name="T8" fmla="*/ 193 w 253"/>
                <a:gd name="T9" fmla="*/ 268 h 376"/>
                <a:gd name="T10" fmla="*/ 200 w 253"/>
                <a:gd name="T11" fmla="*/ 278 h 376"/>
                <a:gd name="T12" fmla="*/ 211 w 253"/>
                <a:gd name="T13" fmla="*/ 248 h 376"/>
                <a:gd name="T14" fmla="*/ 219 w 253"/>
                <a:gd name="T15" fmla="*/ 210 h 376"/>
                <a:gd name="T16" fmla="*/ 229 w 253"/>
                <a:gd name="T17" fmla="*/ 189 h 376"/>
                <a:gd name="T18" fmla="*/ 213 w 253"/>
                <a:gd name="T19" fmla="*/ 171 h 376"/>
                <a:gd name="T20" fmla="*/ 245 w 253"/>
                <a:gd name="T21" fmla="*/ 93 h 376"/>
                <a:gd name="T22" fmla="*/ 232 w 253"/>
                <a:gd name="T23" fmla="*/ 97 h 376"/>
                <a:gd name="T24" fmla="*/ 201 w 253"/>
                <a:gd name="T25" fmla="*/ 132 h 376"/>
                <a:gd name="T26" fmla="*/ 200 w 253"/>
                <a:gd name="T27" fmla="*/ 163 h 376"/>
                <a:gd name="T28" fmla="*/ 186 w 253"/>
                <a:gd name="T29" fmla="*/ 184 h 376"/>
                <a:gd name="T30" fmla="*/ 159 w 253"/>
                <a:gd name="T31" fmla="*/ 226 h 376"/>
                <a:gd name="T32" fmla="*/ 204 w 253"/>
                <a:gd name="T33" fmla="*/ 220 h 376"/>
                <a:gd name="T34" fmla="*/ 155 w 253"/>
                <a:gd name="T35" fmla="*/ 248 h 376"/>
                <a:gd name="T36" fmla="*/ 114 w 253"/>
                <a:gd name="T37" fmla="*/ 325 h 376"/>
                <a:gd name="T38" fmla="*/ 103 w 253"/>
                <a:gd name="T39" fmla="*/ 322 h 376"/>
                <a:gd name="T40" fmla="*/ 90 w 253"/>
                <a:gd name="T41" fmla="*/ 305 h 376"/>
                <a:gd name="T42" fmla="*/ 78 w 253"/>
                <a:gd name="T43" fmla="*/ 324 h 376"/>
                <a:gd name="T44" fmla="*/ 77 w 253"/>
                <a:gd name="T45" fmla="*/ 230 h 376"/>
                <a:gd name="T46" fmla="*/ 137 w 253"/>
                <a:gd name="T47" fmla="*/ 150 h 376"/>
                <a:gd name="T48" fmla="*/ 194 w 253"/>
                <a:gd name="T49" fmla="*/ 81 h 376"/>
                <a:gd name="T50" fmla="*/ 252 w 253"/>
                <a:gd name="T51" fmla="*/ 38 h 376"/>
                <a:gd name="T52" fmla="*/ 181 w 253"/>
                <a:gd name="T53" fmla="*/ 85 h 376"/>
                <a:gd name="T54" fmla="*/ 109 w 253"/>
                <a:gd name="T55" fmla="*/ 113 h 376"/>
                <a:gd name="T56" fmla="*/ 86 w 253"/>
                <a:gd name="T57" fmla="*/ 164 h 376"/>
                <a:gd name="T58" fmla="*/ 52 w 253"/>
                <a:gd name="T59" fmla="*/ 137 h 376"/>
                <a:gd name="T60" fmla="*/ 42 w 253"/>
                <a:gd name="T61" fmla="*/ 158 h 376"/>
                <a:gd name="T62" fmla="*/ 31 w 253"/>
                <a:gd name="T63" fmla="*/ 79 h 376"/>
                <a:gd name="T64" fmla="*/ 57 w 253"/>
                <a:gd name="T65" fmla="*/ 77 h 376"/>
                <a:gd name="T66" fmla="*/ 38 w 253"/>
                <a:gd name="T67" fmla="*/ 52 h 376"/>
                <a:gd name="T68" fmla="*/ 25 w 253"/>
                <a:gd name="T69" fmla="*/ 22 h 376"/>
                <a:gd name="T70" fmla="*/ 26 w 253"/>
                <a:gd name="T71" fmla="*/ 58 h 376"/>
                <a:gd name="T72" fmla="*/ 15 w 253"/>
                <a:gd name="T73" fmla="*/ 74 h 376"/>
                <a:gd name="T74" fmla="*/ 2 w 253"/>
                <a:gd name="T75" fmla="*/ 95 h 376"/>
                <a:gd name="T76" fmla="*/ 0 w 253"/>
                <a:gd name="T77" fmla="*/ 113 h 376"/>
                <a:gd name="T78" fmla="*/ 13 w 253"/>
                <a:gd name="T79" fmla="*/ 158 h 376"/>
                <a:gd name="T80" fmla="*/ 47 w 253"/>
                <a:gd name="T81" fmla="*/ 253 h 376"/>
                <a:gd name="T82" fmla="*/ 54 w 253"/>
                <a:gd name="T83" fmla="*/ 376 h 376"/>
                <a:gd name="T84" fmla="*/ 224 w 253"/>
                <a:gd name="T85" fmla="*/ 132 h 376"/>
                <a:gd name="T86" fmla="*/ 193 w 253"/>
                <a:gd name="T87" fmla="*/ 208 h 376"/>
                <a:gd name="T88" fmla="*/ 194 w 253"/>
                <a:gd name="T89" fmla="*/ 180 h 376"/>
                <a:gd name="T90" fmla="*/ 147 w 253"/>
                <a:gd name="T91" fmla="*/ 268 h 376"/>
                <a:gd name="T92" fmla="*/ 153 w 253"/>
                <a:gd name="T93" fmla="*/ 275 h 376"/>
                <a:gd name="T94" fmla="*/ 151 w 253"/>
                <a:gd name="T95" fmla="*/ 331 h 376"/>
                <a:gd name="T96" fmla="*/ 132 w 253"/>
                <a:gd name="T97" fmla="*/ 326 h 376"/>
                <a:gd name="T98" fmla="*/ 116 w 253"/>
                <a:gd name="T99" fmla="*/ 351 h 376"/>
                <a:gd name="T100" fmla="*/ 98 w 253"/>
                <a:gd name="T101" fmla="*/ 178 h 376"/>
                <a:gd name="T102" fmla="*/ 22 w 253"/>
                <a:gd name="T103" fmla="*/ 97 h 376"/>
                <a:gd name="T104" fmla="*/ 29 w 253"/>
                <a:gd name="T105" fmla="*/ 130 h 376"/>
                <a:gd name="T106" fmla="*/ 51 w 253"/>
                <a:gd name="T107" fmla="*/ 187 h 376"/>
                <a:gd name="T108" fmla="*/ 80 w 253"/>
                <a:gd name="T109" fmla="*/ 202 h 376"/>
                <a:gd name="T110" fmla="*/ 56 w 253"/>
                <a:gd name="T111" fmla="*/ 206 h 376"/>
                <a:gd name="T112" fmla="*/ 79 w 253"/>
                <a:gd name="T113" fmla="*/ 184 h 376"/>
                <a:gd name="T114" fmla="*/ 71 w 253"/>
                <a:gd name="T115" fmla="*/ 143 h 376"/>
                <a:gd name="T116" fmla="*/ 59 w 253"/>
                <a:gd name="T117" fmla="*/ 173 h 376"/>
                <a:gd name="T118" fmla="*/ 62 w 253"/>
                <a:gd name="T119" fmla="*/ 222 h 376"/>
                <a:gd name="T120" fmla="*/ 79 w 253"/>
                <a:gd name="T121" fmla="*/ 34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3" h="376">
                  <a:moveTo>
                    <a:pt x="95" y="357"/>
                  </a:moveTo>
                  <a:cubicBezTo>
                    <a:pt x="93" y="364"/>
                    <a:pt x="88" y="369"/>
                    <a:pt x="85" y="376"/>
                  </a:cubicBezTo>
                  <a:cubicBezTo>
                    <a:pt x="93" y="376"/>
                    <a:pt x="93" y="376"/>
                    <a:pt x="93" y="376"/>
                  </a:cubicBezTo>
                  <a:cubicBezTo>
                    <a:pt x="95" y="370"/>
                    <a:pt x="100" y="366"/>
                    <a:pt x="107" y="368"/>
                  </a:cubicBezTo>
                  <a:cubicBezTo>
                    <a:pt x="107" y="373"/>
                    <a:pt x="115" y="364"/>
                    <a:pt x="121" y="364"/>
                  </a:cubicBezTo>
                  <a:cubicBezTo>
                    <a:pt x="118" y="363"/>
                    <a:pt x="120" y="362"/>
                    <a:pt x="121" y="362"/>
                  </a:cubicBezTo>
                  <a:cubicBezTo>
                    <a:pt x="122" y="360"/>
                    <a:pt x="122" y="364"/>
                    <a:pt x="123" y="363"/>
                  </a:cubicBezTo>
                  <a:cubicBezTo>
                    <a:pt x="122" y="370"/>
                    <a:pt x="108" y="374"/>
                    <a:pt x="106" y="375"/>
                  </a:cubicBezTo>
                  <a:cubicBezTo>
                    <a:pt x="108" y="374"/>
                    <a:pt x="108" y="372"/>
                    <a:pt x="107" y="371"/>
                  </a:cubicBezTo>
                  <a:cubicBezTo>
                    <a:pt x="107" y="372"/>
                    <a:pt x="104" y="372"/>
                    <a:pt x="105" y="376"/>
                  </a:cubicBezTo>
                  <a:cubicBezTo>
                    <a:pt x="129" y="376"/>
                    <a:pt x="129" y="376"/>
                    <a:pt x="129" y="376"/>
                  </a:cubicBezTo>
                  <a:cubicBezTo>
                    <a:pt x="134" y="372"/>
                    <a:pt x="144" y="364"/>
                    <a:pt x="145" y="363"/>
                  </a:cubicBezTo>
                  <a:cubicBezTo>
                    <a:pt x="148" y="364"/>
                    <a:pt x="157" y="357"/>
                    <a:pt x="154" y="353"/>
                  </a:cubicBezTo>
                  <a:cubicBezTo>
                    <a:pt x="149" y="354"/>
                    <a:pt x="133" y="366"/>
                    <a:pt x="129" y="362"/>
                  </a:cubicBezTo>
                  <a:cubicBezTo>
                    <a:pt x="127" y="360"/>
                    <a:pt x="135" y="355"/>
                    <a:pt x="136" y="354"/>
                  </a:cubicBezTo>
                  <a:cubicBezTo>
                    <a:pt x="142" y="349"/>
                    <a:pt x="150" y="354"/>
                    <a:pt x="152" y="349"/>
                  </a:cubicBezTo>
                  <a:cubicBezTo>
                    <a:pt x="152" y="353"/>
                    <a:pt x="156" y="344"/>
                    <a:pt x="157" y="346"/>
                  </a:cubicBezTo>
                  <a:cubicBezTo>
                    <a:pt x="160" y="337"/>
                    <a:pt x="172" y="335"/>
                    <a:pt x="172" y="324"/>
                  </a:cubicBezTo>
                  <a:cubicBezTo>
                    <a:pt x="170" y="326"/>
                    <a:pt x="163" y="330"/>
                    <a:pt x="163" y="326"/>
                  </a:cubicBezTo>
                  <a:cubicBezTo>
                    <a:pt x="162" y="328"/>
                    <a:pt x="156" y="328"/>
                    <a:pt x="154" y="327"/>
                  </a:cubicBezTo>
                  <a:cubicBezTo>
                    <a:pt x="156" y="324"/>
                    <a:pt x="160" y="324"/>
                    <a:pt x="162" y="323"/>
                  </a:cubicBezTo>
                  <a:cubicBezTo>
                    <a:pt x="163" y="324"/>
                    <a:pt x="163" y="324"/>
                    <a:pt x="162" y="325"/>
                  </a:cubicBezTo>
                  <a:cubicBezTo>
                    <a:pt x="165" y="321"/>
                    <a:pt x="169" y="315"/>
                    <a:pt x="175" y="314"/>
                  </a:cubicBezTo>
                  <a:cubicBezTo>
                    <a:pt x="175" y="311"/>
                    <a:pt x="183" y="305"/>
                    <a:pt x="186" y="299"/>
                  </a:cubicBezTo>
                  <a:cubicBezTo>
                    <a:pt x="183" y="298"/>
                    <a:pt x="183" y="304"/>
                    <a:pt x="183" y="299"/>
                  </a:cubicBezTo>
                  <a:cubicBezTo>
                    <a:pt x="180" y="304"/>
                    <a:pt x="157" y="315"/>
                    <a:pt x="152" y="315"/>
                  </a:cubicBezTo>
                  <a:cubicBezTo>
                    <a:pt x="153" y="307"/>
                    <a:pt x="167" y="298"/>
                    <a:pt x="177" y="297"/>
                  </a:cubicBezTo>
                  <a:cubicBezTo>
                    <a:pt x="183" y="296"/>
                    <a:pt x="189" y="282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5" y="278"/>
                    <a:pt x="198" y="274"/>
                    <a:pt x="198" y="274"/>
                  </a:cubicBezTo>
                  <a:cubicBezTo>
                    <a:pt x="198" y="273"/>
                    <a:pt x="195" y="274"/>
                    <a:pt x="195" y="272"/>
                  </a:cubicBezTo>
                  <a:cubicBezTo>
                    <a:pt x="195" y="277"/>
                    <a:pt x="185" y="276"/>
                    <a:pt x="188" y="282"/>
                  </a:cubicBezTo>
                  <a:cubicBezTo>
                    <a:pt x="183" y="280"/>
                    <a:pt x="165" y="298"/>
                    <a:pt x="159" y="293"/>
                  </a:cubicBezTo>
                  <a:cubicBezTo>
                    <a:pt x="160" y="298"/>
                    <a:pt x="133" y="304"/>
                    <a:pt x="129" y="305"/>
                  </a:cubicBezTo>
                  <a:cubicBezTo>
                    <a:pt x="131" y="303"/>
                    <a:pt x="129" y="300"/>
                    <a:pt x="133" y="301"/>
                  </a:cubicBezTo>
                  <a:cubicBezTo>
                    <a:pt x="125" y="297"/>
                    <a:pt x="143" y="289"/>
                    <a:pt x="143" y="290"/>
                  </a:cubicBezTo>
                  <a:cubicBezTo>
                    <a:pt x="145" y="286"/>
                    <a:pt x="160" y="283"/>
                    <a:pt x="164" y="282"/>
                  </a:cubicBezTo>
                  <a:cubicBezTo>
                    <a:pt x="169" y="282"/>
                    <a:pt x="192" y="268"/>
                    <a:pt x="193" y="272"/>
                  </a:cubicBezTo>
                  <a:cubicBezTo>
                    <a:pt x="193" y="270"/>
                    <a:pt x="193" y="269"/>
                    <a:pt x="193" y="268"/>
                  </a:cubicBezTo>
                  <a:cubicBezTo>
                    <a:pt x="192" y="268"/>
                    <a:pt x="192" y="268"/>
                    <a:pt x="191" y="268"/>
                  </a:cubicBezTo>
                  <a:cubicBezTo>
                    <a:pt x="191" y="267"/>
                    <a:pt x="193" y="266"/>
                    <a:pt x="194" y="265"/>
                  </a:cubicBezTo>
                  <a:cubicBezTo>
                    <a:pt x="198" y="264"/>
                    <a:pt x="197" y="262"/>
                    <a:pt x="200" y="259"/>
                  </a:cubicBezTo>
                  <a:cubicBezTo>
                    <a:pt x="203" y="255"/>
                    <a:pt x="207" y="251"/>
                    <a:pt x="211" y="250"/>
                  </a:cubicBezTo>
                  <a:cubicBezTo>
                    <a:pt x="211" y="253"/>
                    <a:pt x="212" y="251"/>
                    <a:pt x="214" y="252"/>
                  </a:cubicBezTo>
                  <a:cubicBezTo>
                    <a:pt x="214" y="252"/>
                    <a:pt x="214" y="252"/>
                    <a:pt x="214" y="252"/>
                  </a:cubicBezTo>
                  <a:cubicBezTo>
                    <a:pt x="212" y="252"/>
                    <a:pt x="210" y="266"/>
                    <a:pt x="209" y="267"/>
                  </a:cubicBezTo>
                  <a:cubicBezTo>
                    <a:pt x="207" y="272"/>
                    <a:pt x="204" y="275"/>
                    <a:pt x="200" y="278"/>
                  </a:cubicBezTo>
                  <a:cubicBezTo>
                    <a:pt x="200" y="281"/>
                    <a:pt x="200" y="283"/>
                    <a:pt x="198" y="285"/>
                  </a:cubicBezTo>
                  <a:cubicBezTo>
                    <a:pt x="200" y="287"/>
                    <a:pt x="199" y="287"/>
                    <a:pt x="197" y="290"/>
                  </a:cubicBezTo>
                  <a:cubicBezTo>
                    <a:pt x="197" y="291"/>
                    <a:pt x="198" y="291"/>
                    <a:pt x="198" y="291"/>
                  </a:cubicBezTo>
                  <a:cubicBezTo>
                    <a:pt x="201" y="289"/>
                    <a:pt x="210" y="276"/>
                    <a:pt x="207" y="275"/>
                  </a:cubicBezTo>
                  <a:cubicBezTo>
                    <a:pt x="214" y="272"/>
                    <a:pt x="218" y="254"/>
                    <a:pt x="217" y="247"/>
                  </a:cubicBezTo>
                  <a:cubicBezTo>
                    <a:pt x="215" y="248"/>
                    <a:pt x="213" y="247"/>
                    <a:pt x="213" y="247"/>
                  </a:cubicBezTo>
                  <a:cubicBezTo>
                    <a:pt x="213" y="247"/>
                    <a:pt x="212" y="247"/>
                    <a:pt x="212" y="248"/>
                  </a:cubicBezTo>
                  <a:cubicBezTo>
                    <a:pt x="212" y="248"/>
                    <a:pt x="211" y="248"/>
                    <a:pt x="211" y="248"/>
                  </a:cubicBezTo>
                  <a:cubicBezTo>
                    <a:pt x="210" y="248"/>
                    <a:pt x="210" y="249"/>
                    <a:pt x="209" y="249"/>
                  </a:cubicBezTo>
                  <a:cubicBezTo>
                    <a:pt x="210" y="248"/>
                    <a:pt x="210" y="248"/>
                    <a:pt x="211" y="248"/>
                  </a:cubicBezTo>
                  <a:cubicBezTo>
                    <a:pt x="211" y="248"/>
                    <a:pt x="211" y="248"/>
                    <a:pt x="212" y="248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09" y="248"/>
                    <a:pt x="211" y="245"/>
                    <a:pt x="208" y="245"/>
                  </a:cubicBezTo>
                  <a:cubicBezTo>
                    <a:pt x="208" y="246"/>
                    <a:pt x="201" y="253"/>
                    <a:pt x="197" y="250"/>
                  </a:cubicBezTo>
                  <a:cubicBezTo>
                    <a:pt x="197" y="250"/>
                    <a:pt x="193" y="246"/>
                    <a:pt x="195" y="247"/>
                  </a:cubicBezTo>
                  <a:cubicBezTo>
                    <a:pt x="199" y="243"/>
                    <a:pt x="224" y="213"/>
                    <a:pt x="219" y="210"/>
                  </a:cubicBezTo>
                  <a:cubicBezTo>
                    <a:pt x="219" y="210"/>
                    <a:pt x="213" y="212"/>
                    <a:pt x="214" y="211"/>
                  </a:cubicBezTo>
                  <a:cubicBezTo>
                    <a:pt x="213" y="212"/>
                    <a:pt x="213" y="213"/>
                    <a:pt x="215" y="213"/>
                  </a:cubicBezTo>
                  <a:cubicBezTo>
                    <a:pt x="211" y="218"/>
                    <a:pt x="206" y="212"/>
                    <a:pt x="209" y="208"/>
                  </a:cubicBezTo>
                  <a:cubicBezTo>
                    <a:pt x="211" y="205"/>
                    <a:pt x="211" y="206"/>
                    <a:pt x="211" y="203"/>
                  </a:cubicBezTo>
                  <a:cubicBezTo>
                    <a:pt x="214" y="200"/>
                    <a:pt x="222" y="193"/>
                    <a:pt x="223" y="193"/>
                  </a:cubicBezTo>
                  <a:cubicBezTo>
                    <a:pt x="222" y="194"/>
                    <a:pt x="221" y="194"/>
                    <a:pt x="220" y="194"/>
                  </a:cubicBezTo>
                  <a:cubicBezTo>
                    <a:pt x="221" y="192"/>
                    <a:pt x="226" y="189"/>
                    <a:pt x="227" y="193"/>
                  </a:cubicBezTo>
                  <a:cubicBezTo>
                    <a:pt x="230" y="192"/>
                    <a:pt x="227" y="190"/>
                    <a:pt x="229" y="189"/>
                  </a:cubicBezTo>
                  <a:cubicBezTo>
                    <a:pt x="215" y="187"/>
                    <a:pt x="213" y="201"/>
                    <a:pt x="202" y="200"/>
                  </a:cubicBezTo>
                  <a:cubicBezTo>
                    <a:pt x="203" y="200"/>
                    <a:pt x="204" y="187"/>
                    <a:pt x="206" y="188"/>
                  </a:cubicBezTo>
                  <a:cubicBezTo>
                    <a:pt x="209" y="190"/>
                    <a:pt x="215" y="181"/>
                    <a:pt x="218" y="182"/>
                  </a:cubicBezTo>
                  <a:cubicBezTo>
                    <a:pt x="214" y="179"/>
                    <a:pt x="219" y="175"/>
                    <a:pt x="221" y="172"/>
                  </a:cubicBezTo>
                  <a:cubicBezTo>
                    <a:pt x="220" y="173"/>
                    <a:pt x="219" y="172"/>
                    <a:pt x="221" y="171"/>
                  </a:cubicBezTo>
                  <a:cubicBezTo>
                    <a:pt x="217" y="170"/>
                    <a:pt x="212" y="177"/>
                    <a:pt x="212" y="177"/>
                  </a:cubicBezTo>
                  <a:cubicBezTo>
                    <a:pt x="206" y="176"/>
                    <a:pt x="213" y="172"/>
                    <a:pt x="211" y="169"/>
                  </a:cubicBezTo>
                  <a:cubicBezTo>
                    <a:pt x="212" y="169"/>
                    <a:pt x="213" y="170"/>
                    <a:pt x="213" y="171"/>
                  </a:cubicBezTo>
                  <a:cubicBezTo>
                    <a:pt x="214" y="166"/>
                    <a:pt x="218" y="154"/>
                    <a:pt x="225" y="153"/>
                  </a:cubicBezTo>
                  <a:cubicBezTo>
                    <a:pt x="222" y="148"/>
                    <a:pt x="219" y="151"/>
                    <a:pt x="222" y="143"/>
                  </a:cubicBezTo>
                  <a:cubicBezTo>
                    <a:pt x="224" y="139"/>
                    <a:pt x="228" y="137"/>
                    <a:pt x="228" y="136"/>
                  </a:cubicBezTo>
                  <a:cubicBezTo>
                    <a:pt x="228" y="137"/>
                    <a:pt x="230" y="140"/>
                    <a:pt x="230" y="139"/>
                  </a:cubicBezTo>
                  <a:cubicBezTo>
                    <a:pt x="234" y="137"/>
                    <a:pt x="229" y="126"/>
                    <a:pt x="235" y="126"/>
                  </a:cubicBezTo>
                  <a:cubicBezTo>
                    <a:pt x="234" y="124"/>
                    <a:pt x="234" y="121"/>
                    <a:pt x="234" y="119"/>
                  </a:cubicBezTo>
                  <a:cubicBezTo>
                    <a:pt x="235" y="120"/>
                    <a:pt x="235" y="120"/>
                    <a:pt x="235" y="121"/>
                  </a:cubicBezTo>
                  <a:cubicBezTo>
                    <a:pt x="240" y="115"/>
                    <a:pt x="244" y="101"/>
                    <a:pt x="245" y="93"/>
                  </a:cubicBezTo>
                  <a:cubicBezTo>
                    <a:pt x="240" y="91"/>
                    <a:pt x="236" y="112"/>
                    <a:pt x="236" y="112"/>
                  </a:cubicBezTo>
                  <a:cubicBezTo>
                    <a:pt x="236" y="112"/>
                    <a:pt x="236" y="113"/>
                    <a:pt x="236" y="113"/>
                  </a:cubicBezTo>
                  <a:cubicBezTo>
                    <a:pt x="236" y="115"/>
                    <a:pt x="234" y="113"/>
                    <a:pt x="233" y="113"/>
                  </a:cubicBezTo>
                  <a:cubicBezTo>
                    <a:pt x="236" y="117"/>
                    <a:pt x="228" y="128"/>
                    <a:pt x="229" y="126"/>
                  </a:cubicBezTo>
                  <a:cubicBezTo>
                    <a:pt x="229" y="127"/>
                    <a:pt x="230" y="133"/>
                    <a:pt x="230" y="134"/>
                  </a:cubicBezTo>
                  <a:cubicBezTo>
                    <a:pt x="226" y="134"/>
                    <a:pt x="224" y="124"/>
                    <a:pt x="224" y="121"/>
                  </a:cubicBezTo>
                  <a:cubicBezTo>
                    <a:pt x="224" y="120"/>
                    <a:pt x="231" y="119"/>
                    <a:pt x="224" y="115"/>
                  </a:cubicBezTo>
                  <a:cubicBezTo>
                    <a:pt x="226" y="111"/>
                    <a:pt x="234" y="100"/>
                    <a:pt x="232" y="97"/>
                  </a:cubicBezTo>
                  <a:cubicBezTo>
                    <a:pt x="232" y="99"/>
                    <a:pt x="225" y="99"/>
                    <a:pt x="227" y="102"/>
                  </a:cubicBezTo>
                  <a:cubicBezTo>
                    <a:pt x="226" y="102"/>
                    <a:pt x="219" y="98"/>
                    <a:pt x="222" y="97"/>
                  </a:cubicBezTo>
                  <a:cubicBezTo>
                    <a:pt x="214" y="97"/>
                    <a:pt x="212" y="109"/>
                    <a:pt x="210" y="114"/>
                  </a:cubicBezTo>
                  <a:cubicBezTo>
                    <a:pt x="213" y="115"/>
                    <a:pt x="211" y="111"/>
                    <a:pt x="213" y="111"/>
                  </a:cubicBezTo>
                  <a:cubicBezTo>
                    <a:pt x="214" y="111"/>
                    <a:pt x="212" y="113"/>
                    <a:pt x="212" y="114"/>
                  </a:cubicBezTo>
                  <a:cubicBezTo>
                    <a:pt x="215" y="113"/>
                    <a:pt x="218" y="113"/>
                    <a:pt x="221" y="112"/>
                  </a:cubicBezTo>
                  <a:cubicBezTo>
                    <a:pt x="219" y="113"/>
                    <a:pt x="215" y="123"/>
                    <a:pt x="215" y="123"/>
                  </a:cubicBezTo>
                  <a:cubicBezTo>
                    <a:pt x="207" y="126"/>
                    <a:pt x="203" y="126"/>
                    <a:pt x="201" y="132"/>
                  </a:cubicBezTo>
                  <a:cubicBezTo>
                    <a:pt x="198" y="139"/>
                    <a:pt x="209" y="133"/>
                    <a:pt x="206" y="142"/>
                  </a:cubicBezTo>
                  <a:cubicBezTo>
                    <a:pt x="204" y="146"/>
                    <a:pt x="202" y="148"/>
                    <a:pt x="199" y="150"/>
                  </a:cubicBezTo>
                  <a:cubicBezTo>
                    <a:pt x="199" y="148"/>
                    <a:pt x="197" y="148"/>
                    <a:pt x="197" y="146"/>
                  </a:cubicBezTo>
                  <a:cubicBezTo>
                    <a:pt x="194" y="145"/>
                    <a:pt x="193" y="154"/>
                    <a:pt x="193" y="155"/>
                  </a:cubicBezTo>
                  <a:cubicBezTo>
                    <a:pt x="197" y="155"/>
                    <a:pt x="197" y="156"/>
                    <a:pt x="199" y="159"/>
                  </a:cubicBezTo>
                  <a:cubicBezTo>
                    <a:pt x="198" y="159"/>
                    <a:pt x="197" y="160"/>
                    <a:pt x="197" y="161"/>
                  </a:cubicBezTo>
                  <a:cubicBezTo>
                    <a:pt x="198" y="161"/>
                    <a:pt x="199" y="161"/>
                    <a:pt x="201" y="161"/>
                  </a:cubicBezTo>
                  <a:cubicBezTo>
                    <a:pt x="201" y="163"/>
                    <a:pt x="195" y="162"/>
                    <a:pt x="200" y="163"/>
                  </a:cubicBezTo>
                  <a:cubicBezTo>
                    <a:pt x="199" y="164"/>
                    <a:pt x="198" y="164"/>
                    <a:pt x="197" y="164"/>
                  </a:cubicBezTo>
                  <a:cubicBezTo>
                    <a:pt x="198" y="168"/>
                    <a:pt x="196" y="165"/>
                    <a:pt x="196" y="168"/>
                  </a:cubicBezTo>
                  <a:cubicBezTo>
                    <a:pt x="196" y="169"/>
                    <a:pt x="197" y="170"/>
                    <a:pt x="199" y="169"/>
                  </a:cubicBezTo>
                  <a:cubicBezTo>
                    <a:pt x="196" y="171"/>
                    <a:pt x="192" y="172"/>
                    <a:pt x="190" y="176"/>
                  </a:cubicBezTo>
                  <a:cubicBezTo>
                    <a:pt x="189" y="176"/>
                    <a:pt x="190" y="174"/>
                    <a:pt x="190" y="174"/>
                  </a:cubicBezTo>
                  <a:cubicBezTo>
                    <a:pt x="188" y="175"/>
                    <a:pt x="180" y="178"/>
                    <a:pt x="184" y="179"/>
                  </a:cubicBezTo>
                  <a:cubicBezTo>
                    <a:pt x="181" y="183"/>
                    <a:pt x="178" y="181"/>
                    <a:pt x="178" y="189"/>
                  </a:cubicBezTo>
                  <a:cubicBezTo>
                    <a:pt x="182" y="187"/>
                    <a:pt x="182" y="183"/>
                    <a:pt x="186" y="184"/>
                  </a:cubicBezTo>
                  <a:cubicBezTo>
                    <a:pt x="184" y="185"/>
                    <a:pt x="188" y="189"/>
                    <a:pt x="188" y="184"/>
                  </a:cubicBezTo>
                  <a:cubicBezTo>
                    <a:pt x="192" y="185"/>
                    <a:pt x="190" y="194"/>
                    <a:pt x="188" y="196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5" y="194"/>
                    <a:pt x="174" y="208"/>
                    <a:pt x="173" y="200"/>
                  </a:cubicBezTo>
                  <a:cubicBezTo>
                    <a:pt x="171" y="200"/>
                    <a:pt x="168" y="206"/>
                    <a:pt x="171" y="207"/>
                  </a:cubicBezTo>
                  <a:cubicBezTo>
                    <a:pt x="169" y="209"/>
                    <a:pt x="167" y="211"/>
                    <a:pt x="165" y="213"/>
                  </a:cubicBezTo>
                  <a:cubicBezTo>
                    <a:pt x="163" y="215"/>
                    <a:pt x="163" y="219"/>
                    <a:pt x="164" y="220"/>
                  </a:cubicBezTo>
                  <a:cubicBezTo>
                    <a:pt x="161" y="220"/>
                    <a:pt x="162" y="224"/>
                    <a:pt x="159" y="226"/>
                  </a:cubicBezTo>
                  <a:cubicBezTo>
                    <a:pt x="152" y="231"/>
                    <a:pt x="158" y="230"/>
                    <a:pt x="157" y="236"/>
                  </a:cubicBezTo>
                  <a:cubicBezTo>
                    <a:pt x="163" y="235"/>
                    <a:pt x="174" y="234"/>
                    <a:pt x="176" y="227"/>
                  </a:cubicBezTo>
                  <a:cubicBezTo>
                    <a:pt x="179" y="227"/>
                    <a:pt x="188" y="224"/>
                    <a:pt x="188" y="228"/>
                  </a:cubicBezTo>
                  <a:cubicBezTo>
                    <a:pt x="193" y="224"/>
                    <a:pt x="195" y="213"/>
                    <a:pt x="204" y="217"/>
                  </a:cubicBezTo>
                  <a:cubicBezTo>
                    <a:pt x="204" y="216"/>
                    <a:pt x="203" y="216"/>
                    <a:pt x="203" y="215"/>
                  </a:cubicBezTo>
                  <a:cubicBezTo>
                    <a:pt x="205" y="214"/>
                    <a:pt x="206" y="218"/>
                    <a:pt x="204" y="219"/>
                  </a:cubicBezTo>
                  <a:cubicBezTo>
                    <a:pt x="206" y="220"/>
                    <a:pt x="209" y="219"/>
                    <a:pt x="209" y="216"/>
                  </a:cubicBezTo>
                  <a:cubicBezTo>
                    <a:pt x="212" y="219"/>
                    <a:pt x="207" y="223"/>
                    <a:pt x="204" y="220"/>
                  </a:cubicBezTo>
                  <a:cubicBezTo>
                    <a:pt x="204" y="223"/>
                    <a:pt x="196" y="230"/>
                    <a:pt x="195" y="232"/>
                  </a:cubicBezTo>
                  <a:cubicBezTo>
                    <a:pt x="194" y="234"/>
                    <a:pt x="190" y="236"/>
                    <a:pt x="188" y="234"/>
                  </a:cubicBezTo>
                  <a:cubicBezTo>
                    <a:pt x="185" y="238"/>
                    <a:pt x="183" y="240"/>
                    <a:pt x="178" y="242"/>
                  </a:cubicBezTo>
                  <a:cubicBezTo>
                    <a:pt x="173" y="244"/>
                    <a:pt x="168" y="246"/>
                    <a:pt x="164" y="248"/>
                  </a:cubicBezTo>
                  <a:cubicBezTo>
                    <a:pt x="165" y="247"/>
                    <a:pt x="165" y="248"/>
                    <a:pt x="161" y="249"/>
                  </a:cubicBezTo>
                  <a:cubicBezTo>
                    <a:pt x="162" y="249"/>
                    <a:pt x="163" y="248"/>
                    <a:pt x="164" y="248"/>
                  </a:cubicBezTo>
                  <a:cubicBezTo>
                    <a:pt x="161" y="249"/>
                    <a:pt x="150" y="253"/>
                    <a:pt x="156" y="252"/>
                  </a:cubicBezTo>
                  <a:cubicBezTo>
                    <a:pt x="154" y="256"/>
                    <a:pt x="146" y="248"/>
                    <a:pt x="155" y="248"/>
                  </a:cubicBezTo>
                  <a:cubicBezTo>
                    <a:pt x="153" y="247"/>
                    <a:pt x="157" y="240"/>
                    <a:pt x="158" y="238"/>
                  </a:cubicBezTo>
                  <a:cubicBezTo>
                    <a:pt x="156" y="239"/>
                    <a:pt x="148" y="246"/>
                    <a:pt x="152" y="246"/>
                  </a:cubicBezTo>
                  <a:cubicBezTo>
                    <a:pt x="151" y="250"/>
                    <a:pt x="138" y="262"/>
                    <a:pt x="141" y="270"/>
                  </a:cubicBezTo>
                  <a:cubicBezTo>
                    <a:pt x="138" y="268"/>
                    <a:pt x="134" y="280"/>
                    <a:pt x="135" y="279"/>
                  </a:cubicBezTo>
                  <a:cubicBezTo>
                    <a:pt x="135" y="280"/>
                    <a:pt x="132" y="282"/>
                    <a:pt x="135" y="281"/>
                  </a:cubicBezTo>
                  <a:cubicBezTo>
                    <a:pt x="135" y="281"/>
                    <a:pt x="131" y="284"/>
                    <a:pt x="134" y="283"/>
                  </a:cubicBezTo>
                  <a:cubicBezTo>
                    <a:pt x="133" y="285"/>
                    <a:pt x="128" y="289"/>
                    <a:pt x="131" y="289"/>
                  </a:cubicBezTo>
                  <a:cubicBezTo>
                    <a:pt x="127" y="295"/>
                    <a:pt x="112" y="325"/>
                    <a:pt x="114" y="325"/>
                  </a:cubicBezTo>
                  <a:cubicBezTo>
                    <a:pt x="113" y="327"/>
                    <a:pt x="110" y="328"/>
                    <a:pt x="109" y="331"/>
                  </a:cubicBezTo>
                  <a:cubicBezTo>
                    <a:pt x="107" y="335"/>
                    <a:pt x="104" y="339"/>
                    <a:pt x="99" y="339"/>
                  </a:cubicBezTo>
                  <a:cubicBezTo>
                    <a:pt x="101" y="341"/>
                    <a:pt x="97" y="342"/>
                    <a:pt x="100" y="344"/>
                  </a:cubicBezTo>
                  <a:cubicBezTo>
                    <a:pt x="100" y="345"/>
                    <a:pt x="100" y="345"/>
                    <a:pt x="99" y="344"/>
                  </a:cubicBezTo>
                  <a:cubicBezTo>
                    <a:pt x="99" y="353"/>
                    <a:pt x="99" y="349"/>
                    <a:pt x="93" y="350"/>
                  </a:cubicBezTo>
                  <a:cubicBezTo>
                    <a:pt x="94" y="349"/>
                    <a:pt x="97" y="349"/>
                    <a:pt x="93" y="348"/>
                  </a:cubicBezTo>
                  <a:cubicBezTo>
                    <a:pt x="97" y="346"/>
                    <a:pt x="98" y="339"/>
                    <a:pt x="98" y="338"/>
                  </a:cubicBezTo>
                  <a:cubicBezTo>
                    <a:pt x="96" y="333"/>
                    <a:pt x="101" y="326"/>
                    <a:pt x="103" y="322"/>
                  </a:cubicBezTo>
                  <a:cubicBezTo>
                    <a:pt x="106" y="317"/>
                    <a:pt x="111" y="316"/>
                    <a:pt x="109" y="312"/>
                  </a:cubicBezTo>
                  <a:cubicBezTo>
                    <a:pt x="109" y="309"/>
                    <a:pt x="110" y="307"/>
                    <a:pt x="109" y="307"/>
                  </a:cubicBezTo>
                  <a:cubicBezTo>
                    <a:pt x="113" y="302"/>
                    <a:pt x="107" y="294"/>
                    <a:pt x="103" y="297"/>
                  </a:cubicBezTo>
                  <a:cubicBezTo>
                    <a:pt x="109" y="294"/>
                    <a:pt x="105" y="269"/>
                    <a:pt x="97" y="270"/>
                  </a:cubicBezTo>
                  <a:cubicBezTo>
                    <a:pt x="95" y="277"/>
                    <a:pt x="103" y="290"/>
                    <a:pt x="98" y="295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6" y="305"/>
                    <a:pt x="106" y="312"/>
                    <a:pt x="96" y="320"/>
                  </a:cubicBezTo>
                  <a:cubicBezTo>
                    <a:pt x="92" y="319"/>
                    <a:pt x="93" y="305"/>
                    <a:pt x="90" y="305"/>
                  </a:cubicBezTo>
                  <a:cubicBezTo>
                    <a:pt x="94" y="299"/>
                    <a:pt x="79" y="288"/>
                    <a:pt x="81" y="282"/>
                  </a:cubicBezTo>
                  <a:cubicBezTo>
                    <a:pt x="76" y="286"/>
                    <a:pt x="77" y="286"/>
                    <a:pt x="78" y="294"/>
                  </a:cubicBezTo>
                  <a:cubicBezTo>
                    <a:pt x="79" y="297"/>
                    <a:pt x="85" y="305"/>
                    <a:pt x="85" y="306"/>
                  </a:cubicBezTo>
                  <a:cubicBezTo>
                    <a:pt x="85" y="308"/>
                    <a:pt x="82" y="318"/>
                    <a:pt x="88" y="318"/>
                  </a:cubicBezTo>
                  <a:cubicBezTo>
                    <a:pt x="87" y="320"/>
                    <a:pt x="88" y="334"/>
                    <a:pt x="92" y="335"/>
                  </a:cubicBezTo>
                  <a:cubicBezTo>
                    <a:pt x="91" y="336"/>
                    <a:pt x="90" y="336"/>
                    <a:pt x="89" y="336"/>
                  </a:cubicBezTo>
                  <a:cubicBezTo>
                    <a:pt x="91" y="337"/>
                    <a:pt x="88" y="341"/>
                    <a:pt x="87" y="341"/>
                  </a:cubicBezTo>
                  <a:cubicBezTo>
                    <a:pt x="86" y="341"/>
                    <a:pt x="84" y="322"/>
                    <a:pt x="78" y="324"/>
                  </a:cubicBezTo>
                  <a:cubicBezTo>
                    <a:pt x="77" y="321"/>
                    <a:pt x="73" y="293"/>
                    <a:pt x="70" y="294"/>
                  </a:cubicBezTo>
                  <a:cubicBezTo>
                    <a:pt x="70" y="288"/>
                    <a:pt x="69" y="291"/>
                    <a:pt x="63" y="291"/>
                  </a:cubicBezTo>
                  <a:cubicBezTo>
                    <a:pt x="55" y="282"/>
                    <a:pt x="67" y="281"/>
                    <a:pt x="57" y="275"/>
                  </a:cubicBezTo>
                  <a:cubicBezTo>
                    <a:pt x="57" y="275"/>
                    <a:pt x="57" y="275"/>
                    <a:pt x="58" y="275"/>
                  </a:cubicBezTo>
                  <a:cubicBezTo>
                    <a:pt x="58" y="275"/>
                    <a:pt x="56" y="263"/>
                    <a:pt x="64" y="264"/>
                  </a:cubicBezTo>
                  <a:cubicBezTo>
                    <a:pt x="64" y="263"/>
                    <a:pt x="64" y="263"/>
                    <a:pt x="63" y="263"/>
                  </a:cubicBezTo>
                  <a:cubicBezTo>
                    <a:pt x="64" y="261"/>
                    <a:pt x="66" y="263"/>
                    <a:pt x="67" y="262"/>
                  </a:cubicBezTo>
                  <a:cubicBezTo>
                    <a:pt x="62" y="256"/>
                    <a:pt x="75" y="239"/>
                    <a:pt x="77" y="230"/>
                  </a:cubicBezTo>
                  <a:cubicBezTo>
                    <a:pt x="79" y="230"/>
                    <a:pt x="78" y="228"/>
                    <a:pt x="83" y="225"/>
                  </a:cubicBezTo>
                  <a:cubicBezTo>
                    <a:pt x="82" y="225"/>
                    <a:pt x="82" y="225"/>
                    <a:pt x="81" y="225"/>
                  </a:cubicBezTo>
                  <a:cubicBezTo>
                    <a:pt x="89" y="220"/>
                    <a:pt x="91" y="214"/>
                    <a:pt x="95" y="206"/>
                  </a:cubicBezTo>
                  <a:cubicBezTo>
                    <a:pt x="97" y="203"/>
                    <a:pt x="107" y="190"/>
                    <a:pt x="105" y="189"/>
                  </a:cubicBezTo>
                  <a:cubicBezTo>
                    <a:pt x="106" y="189"/>
                    <a:pt x="115" y="182"/>
                    <a:pt x="113" y="181"/>
                  </a:cubicBezTo>
                  <a:cubicBezTo>
                    <a:pt x="113" y="178"/>
                    <a:pt x="112" y="177"/>
                    <a:pt x="114" y="174"/>
                  </a:cubicBezTo>
                  <a:cubicBezTo>
                    <a:pt x="120" y="177"/>
                    <a:pt x="122" y="166"/>
                    <a:pt x="127" y="161"/>
                  </a:cubicBezTo>
                  <a:cubicBezTo>
                    <a:pt x="131" y="156"/>
                    <a:pt x="136" y="152"/>
                    <a:pt x="137" y="150"/>
                  </a:cubicBezTo>
                  <a:cubicBezTo>
                    <a:pt x="141" y="144"/>
                    <a:pt x="140" y="155"/>
                    <a:pt x="144" y="145"/>
                  </a:cubicBezTo>
                  <a:cubicBezTo>
                    <a:pt x="146" y="140"/>
                    <a:pt x="146" y="136"/>
                    <a:pt x="151" y="136"/>
                  </a:cubicBezTo>
                  <a:cubicBezTo>
                    <a:pt x="150" y="135"/>
                    <a:pt x="153" y="131"/>
                    <a:pt x="153" y="130"/>
                  </a:cubicBezTo>
                  <a:cubicBezTo>
                    <a:pt x="157" y="129"/>
                    <a:pt x="160" y="128"/>
                    <a:pt x="164" y="129"/>
                  </a:cubicBezTo>
                  <a:cubicBezTo>
                    <a:pt x="166" y="127"/>
                    <a:pt x="160" y="125"/>
                    <a:pt x="160" y="125"/>
                  </a:cubicBezTo>
                  <a:cubicBezTo>
                    <a:pt x="160" y="122"/>
                    <a:pt x="161" y="119"/>
                    <a:pt x="163" y="117"/>
                  </a:cubicBezTo>
                  <a:cubicBezTo>
                    <a:pt x="166" y="113"/>
                    <a:pt x="169" y="111"/>
                    <a:pt x="171" y="106"/>
                  </a:cubicBezTo>
                  <a:cubicBezTo>
                    <a:pt x="176" y="95"/>
                    <a:pt x="190" y="92"/>
                    <a:pt x="194" y="81"/>
                  </a:cubicBezTo>
                  <a:cubicBezTo>
                    <a:pt x="198" y="84"/>
                    <a:pt x="241" y="49"/>
                    <a:pt x="245" y="44"/>
                  </a:cubicBezTo>
                  <a:cubicBezTo>
                    <a:pt x="246" y="44"/>
                    <a:pt x="252" y="46"/>
                    <a:pt x="252" y="45"/>
                  </a:cubicBezTo>
                  <a:cubicBezTo>
                    <a:pt x="251" y="45"/>
                    <a:pt x="250" y="44"/>
                    <a:pt x="251" y="43"/>
                  </a:cubicBezTo>
                  <a:cubicBezTo>
                    <a:pt x="251" y="44"/>
                    <a:pt x="252" y="45"/>
                    <a:pt x="253" y="45"/>
                  </a:cubicBezTo>
                  <a:cubicBezTo>
                    <a:pt x="253" y="44"/>
                    <a:pt x="252" y="38"/>
                    <a:pt x="252" y="38"/>
                  </a:cubicBezTo>
                  <a:cubicBezTo>
                    <a:pt x="251" y="38"/>
                    <a:pt x="250" y="39"/>
                    <a:pt x="250" y="40"/>
                  </a:cubicBezTo>
                  <a:cubicBezTo>
                    <a:pt x="249" y="39"/>
                    <a:pt x="247" y="39"/>
                    <a:pt x="246" y="38"/>
                  </a:cubicBezTo>
                  <a:cubicBezTo>
                    <a:pt x="247" y="38"/>
                    <a:pt x="251" y="37"/>
                    <a:pt x="252" y="38"/>
                  </a:cubicBezTo>
                  <a:cubicBezTo>
                    <a:pt x="249" y="36"/>
                    <a:pt x="236" y="39"/>
                    <a:pt x="239" y="44"/>
                  </a:cubicBezTo>
                  <a:cubicBezTo>
                    <a:pt x="236" y="45"/>
                    <a:pt x="229" y="43"/>
                    <a:pt x="230" y="49"/>
                  </a:cubicBezTo>
                  <a:cubicBezTo>
                    <a:pt x="225" y="52"/>
                    <a:pt x="230" y="44"/>
                    <a:pt x="225" y="52"/>
                  </a:cubicBezTo>
                  <a:cubicBezTo>
                    <a:pt x="223" y="54"/>
                    <a:pt x="221" y="56"/>
                    <a:pt x="219" y="57"/>
                  </a:cubicBezTo>
                  <a:cubicBezTo>
                    <a:pt x="214" y="60"/>
                    <a:pt x="210" y="61"/>
                    <a:pt x="206" y="62"/>
                  </a:cubicBezTo>
                  <a:cubicBezTo>
                    <a:pt x="206" y="64"/>
                    <a:pt x="204" y="65"/>
                    <a:pt x="206" y="67"/>
                  </a:cubicBezTo>
                  <a:cubicBezTo>
                    <a:pt x="202" y="65"/>
                    <a:pt x="198" y="74"/>
                    <a:pt x="197" y="70"/>
                  </a:cubicBezTo>
                  <a:cubicBezTo>
                    <a:pt x="193" y="72"/>
                    <a:pt x="184" y="80"/>
                    <a:pt x="181" y="85"/>
                  </a:cubicBezTo>
                  <a:cubicBezTo>
                    <a:pt x="178" y="87"/>
                    <a:pt x="175" y="92"/>
                    <a:pt x="170" y="93"/>
                  </a:cubicBezTo>
                  <a:cubicBezTo>
                    <a:pt x="168" y="98"/>
                    <a:pt x="164" y="102"/>
                    <a:pt x="161" y="107"/>
                  </a:cubicBezTo>
                  <a:cubicBezTo>
                    <a:pt x="161" y="107"/>
                    <a:pt x="159" y="104"/>
                    <a:pt x="159" y="106"/>
                  </a:cubicBezTo>
                  <a:cubicBezTo>
                    <a:pt x="158" y="111"/>
                    <a:pt x="155" y="115"/>
                    <a:pt x="153" y="119"/>
                  </a:cubicBezTo>
                  <a:cubicBezTo>
                    <a:pt x="147" y="128"/>
                    <a:pt x="139" y="136"/>
                    <a:pt x="132" y="144"/>
                  </a:cubicBezTo>
                  <a:cubicBezTo>
                    <a:pt x="129" y="148"/>
                    <a:pt x="110" y="164"/>
                    <a:pt x="110" y="164"/>
                  </a:cubicBezTo>
                  <a:cubicBezTo>
                    <a:pt x="106" y="153"/>
                    <a:pt x="111" y="136"/>
                    <a:pt x="106" y="127"/>
                  </a:cubicBezTo>
                  <a:cubicBezTo>
                    <a:pt x="104" y="124"/>
                    <a:pt x="108" y="116"/>
                    <a:pt x="109" y="113"/>
                  </a:cubicBezTo>
                  <a:cubicBezTo>
                    <a:pt x="109" y="108"/>
                    <a:pt x="109" y="103"/>
                    <a:pt x="108" y="98"/>
                  </a:cubicBezTo>
                  <a:cubicBezTo>
                    <a:pt x="108" y="99"/>
                    <a:pt x="107" y="99"/>
                    <a:pt x="107" y="100"/>
                  </a:cubicBezTo>
                  <a:cubicBezTo>
                    <a:pt x="107" y="100"/>
                    <a:pt x="107" y="95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6" y="92"/>
                    <a:pt x="106" y="92"/>
                    <a:pt x="105" y="92"/>
                  </a:cubicBezTo>
                  <a:cubicBezTo>
                    <a:pt x="107" y="102"/>
                    <a:pt x="96" y="113"/>
                    <a:pt x="99" y="124"/>
                  </a:cubicBezTo>
                  <a:cubicBezTo>
                    <a:pt x="102" y="135"/>
                    <a:pt x="107" y="149"/>
                    <a:pt x="101" y="160"/>
                  </a:cubicBezTo>
                  <a:cubicBezTo>
                    <a:pt x="99" y="153"/>
                    <a:pt x="87" y="160"/>
                    <a:pt x="86" y="164"/>
                  </a:cubicBezTo>
                  <a:cubicBezTo>
                    <a:pt x="84" y="158"/>
                    <a:pt x="90" y="145"/>
                    <a:pt x="93" y="140"/>
                  </a:cubicBezTo>
                  <a:cubicBezTo>
                    <a:pt x="96" y="136"/>
                    <a:pt x="97" y="131"/>
                    <a:pt x="93" y="126"/>
                  </a:cubicBezTo>
                  <a:cubicBezTo>
                    <a:pt x="92" y="126"/>
                    <a:pt x="84" y="129"/>
                    <a:pt x="84" y="127"/>
                  </a:cubicBezTo>
                  <a:cubicBezTo>
                    <a:pt x="82" y="117"/>
                    <a:pt x="93" y="107"/>
                    <a:pt x="94" y="100"/>
                  </a:cubicBezTo>
                  <a:cubicBezTo>
                    <a:pt x="94" y="98"/>
                    <a:pt x="94" y="92"/>
                    <a:pt x="96" y="91"/>
                  </a:cubicBezTo>
                  <a:cubicBezTo>
                    <a:pt x="98" y="89"/>
                    <a:pt x="95" y="84"/>
                    <a:pt x="91" y="91"/>
                  </a:cubicBezTo>
                  <a:cubicBezTo>
                    <a:pt x="82" y="112"/>
                    <a:pt x="72" y="128"/>
                    <a:pt x="56" y="145"/>
                  </a:cubicBezTo>
                  <a:cubicBezTo>
                    <a:pt x="53" y="144"/>
                    <a:pt x="54" y="138"/>
                    <a:pt x="52" y="137"/>
                  </a:cubicBezTo>
                  <a:cubicBezTo>
                    <a:pt x="48" y="135"/>
                    <a:pt x="50" y="140"/>
                    <a:pt x="49" y="140"/>
                  </a:cubicBezTo>
                  <a:cubicBezTo>
                    <a:pt x="48" y="141"/>
                    <a:pt x="53" y="142"/>
                    <a:pt x="52" y="139"/>
                  </a:cubicBezTo>
                  <a:cubicBezTo>
                    <a:pt x="54" y="141"/>
                    <a:pt x="50" y="145"/>
                    <a:pt x="48" y="146"/>
                  </a:cubicBezTo>
                  <a:cubicBezTo>
                    <a:pt x="49" y="146"/>
                    <a:pt x="49" y="147"/>
                    <a:pt x="50" y="148"/>
                  </a:cubicBezTo>
                  <a:cubicBezTo>
                    <a:pt x="49" y="147"/>
                    <a:pt x="49" y="147"/>
                    <a:pt x="48" y="148"/>
                  </a:cubicBezTo>
                  <a:cubicBezTo>
                    <a:pt x="50" y="150"/>
                    <a:pt x="54" y="159"/>
                    <a:pt x="49" y="161"/>
                  </a:cubicBezTo>
                  <a:cubicBezTo>
                    <a:pt x="48" y="161"/>
                    <a:pt x="48" y="160"/>
                    <a:pt x="49" y="160"/>
                  </a:cubicBezTo>
                  <a:cubicBezTo>
                    <a:pt x="49" y="160"/>
                    <a:pt x="42" y="159"/>
                    <a:pt x="42" y="158"/>
                  </a:cubicBezTo>
                  <a:cubicBezTo>
                    <a:pt x="43" y="158"/>
                    <a:pt x="41" y="130"/>
                    <a:pt x="39" y="129"/>
                  </a:cubicBezTo>
                  <a:cubicBezTo>
                    <a:pt x="40" y="128"/>
                    <a:pt x="41" y="128"/>
                    <a:pt x="41" y="128"/>
                  </a:cubicBezTo>
                  <a:cubicBezTo>
                    <a:pt x="37" y="127"/>
                    <a:pt x="37" y="109"/>
                    <a:pt x="37" y="103"/>
                  </a:cubicBezTo>
                  <a:cubicBezTo>
                    <a:pt x="36" y="104"/>
                    <a:pt x="35" y="104"/>
                    <a:pt x="34" y="105"/>
                  </a:cubicBezTo>
                  <a:cubicBezTo>
                    <a:pt x="37" y="98"/>
                    <a:pt x="35" y="97"/>
                    <a:pt x="35" y="92"/>
                  </a:cubicBezTo>
                  <a:cubicBezTo>
                    <a:pt x="35" y="91"/>
                    <a:pt x="29" y="86"/>
                    <a:pt x="34" y="86"/>
                  </a:cubicBezTo>
                  <a:cubicBezTo>
                    <a:pt x="31" y="89"/>
                    <a:pt x="35" y="87"/>
                    <a:pt x="36" y="88"/>
                  </a:cubicBezTo>
                  <a:cubicBezTo>
                    <a:pt x="39" y="88"/>
                    <a:pt x="33" y="80"/>
                    <a:pt x="31" y="79"/>
                  </a:cubicBezTo>
                  <a:cubicBezTo>
                    <a:pt x="31" y="78"/>
                    <a:pt x="33" y="71"/>
                    <a:pt x="35" y="69"/>
                  </a:cubicBezTo>
                  <a:cubicBezTo>
                    <a:pt x="39" y="66"/>
                    <a:pt x="44" y="74"/>
                    <a:pt x="40" y="75"/>
                  </a:cubicBezTo>
                  <a:cubicBezTo>
                    <a:pt x="48" y="78"/>
                    <a:pt x="41" y="93"/>
                    <a:pt x="47" y="99"/>
                  </a:cubicBezTo>
                  <a:cubicBezTo>
                    <a:pt x="48" y="97"/>
                    <a:pt x="49" y="95"/>
                    <a:pt x="48" y="93"/>
                  </a:cubicBezTo>
                  <a:cubicBezTo>
                    <a:pt x="48" y="93"/>
                    <a:pt x="49" y="94"/>
                    <a:pt x="50" y="94"/>
                  </a:cubicBezTo>
                  <a:cubicBezTo>
                    <a:pt x="48" y="91"/>
                    <a:pt x="55" y="90"/>
                    <a:pt x="54" y="86"/>
                  </a:cubicBezTo>
                  <a:cubicBezTo>
                    <a:pt x="54" y="86"/>
                    <a:pt x="53" y="87"/>
                    <a:pt x="54" y="88"/>
                  </a:cubicBezTo>
                  <a:cubicBezTo>
                    <a:pt x="52" y="87"/>
                    <a:pt x="58" y="80"/>
                    <a:pt x="57" y="77"/>
                  </a:cubicBezTo>
                  <a:cubicBezTo>
                    <a:pt x="62" y="79"/>
                    <a:pt x="63" y="71"/>
                    <a:pt x="62" y="67"/>
                  </a:cubicBezTo>
                  <a:cubicBezTo>
                    <a:pt x="52" y="68"/>
                    <a:pt x="52" y="81"/>
                    <a:pt x="48" y="86"/>
                  </a:cubicBezTo>
                  <a:cubicBezTo>
                    <a:pt x="48" y="86"/>
                    <a:pt x="48" y="75"/>
                    <a:pt x="45" y="78"/>
                  </a:cubicBezTo>
                  <a:cubicBezTo>
                    <a:pt x="49" y="71"/>
                    <a:pt x="44" y="62"/>
                    <a:pt x="49" y="56"/>
                  </a:cubicBezTo>
                  <a:cubicBezTo>
                    <a:pt x="52" y="52"/>
                    <a:pt x="63" y="44"/>
                    <a:pt x="53" y="43"/>
                  </a:cubicBezTo>
                  <a:cubicBezTo>
                    <a:pt x="54" y="42"/>
                    <a:pt x="55" y="42"/>
                    <a:pt x="56" y="41"/>
                  </a:cubicBezTo>
                  <a:cubicBezTo>
                    <a:pt x="51" y="39"/>
                    <a:pt x="47" y="52"/>
                    <a:pt x="39" y="51"/>
                  </a:cubicBezTo>
                  <a:cubicBezTo>
                    <a:pt x="40" y="53"/>
                    <a:pt x="41" y="53"/>
                    <a:pt x="38" y="52"/>
                  </a:cubicBezTo>
                  <a:cubicBezTo>
                    <a:pt x="39" y="58"/>
                    <a:pt x="39" y="55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38" y="62"/>
                    <a:pt x="40" y="65"/>
                    <a:pt x="37" y="68"/>
                  </a:cubicBezTo>
                  <a:cubicBezTo>
                    <a:pt x="36" y="65"/>
                    <a:pt x="34" y="64"/>
                    <a:pt x="31" y="62"/>
                  </a:cubicBezTo>
                  <a:cubicBezTo>
                    <a:pt x="32" y="61"/>
                    <a:pt x="33" y="60"/>
                    <a:pt x="34" y="60"/>
                  </a:cubicBezTo>
                  <a:cubicBezTo>
                    <a:pt x="31" y="55"/>
                    <a:pt x="33" y="53"/>
                    <a:pt x="27" y="52"/>
                  </a:cubicBezTo>
                  <a:cubicBezTo>
                    <a:pt x="28" y="49"/>
                    <a:pt x="26" y="41"/>
                    <a:pt x="29" y="40"/>
                  </a:cubicBezTo>
                  <a:cubicBezTo>
                    <a:pt x="32" y="40"/>
                    <a:pt x="22" y="23"/>
                    <a:pt x="25" y="22"/>
                  </a:cubicBezTo>
                  <a:cubicBezTo>
                    <a:pt x="21" y="23"/>
                    <a:pt x="25" y="15"/>
                    <a:pt x="23" y="12"/>
                  </a:cubicBezTo>
                  <a:cubicBezTo>
                    <a:pt x="20" y="8"/>
                    <a:pt x="23" y="3"/>
                    <a:pt x="22" y="0"/>
                  </a:cubicBezTo>
                  <a:cubicBezTo>
                    <a:pt x="17" y="2"/>
                    <a:pt x="21" y="5"/>
                    <a:pt x="20" y="9"/>
                  </a:cubicBezTo>
                  <a:cubicBezTo>
                    <a:pt x="18" y="7"/>
                    <a:pt x="19" y="14"/>
                    <a:pt x="19" y="16"/>
                  </a:cubicBezTo>
                  <a:cubicBezTo>
                    <a:pt x="20" y="19"/>
                    <a:pt x="17" y="27"/>
                    <a:pt x="22" y="28"/>
                  </a:cubicBezTo>
                  <a:cubicBezTo>
                    <a:pt x="21" y="30"/>
                    <a:pt x="18" y="32"/>
                    <a:pt x="16" y="31"/>
                  </a:cubicBezTo>
                  <a:cubicBezTo>
                    <a:pt x="18" y="38"/>
                    <a:pt x="22" y="42"/>
                    <a:pt x="24" y="49"/>
                  </a:cubicBezTo>
                  <a:cubicBezTo>
                    <a:pt x="25" y="44"/>
                    <a:pt x="27" y="60"/>
                    <a:pt x="26" y="58"/>
                  </a:cubicBezTo>
                  <a:cubicBezTo>
                    <a:pt x="23" y="55"/>
                    <a:pt x="25" y="58"/>
                    <a:pt x="24" y="58"/>
                  </a:cubicBezTo>
                  <a:cubicBezTo>
                    <a:pt x="24" y="58"/>
                    <a:pt x="25" y="58"/>
                    <a:pt x="25" y="59"/>
                  </a:cubicBezTo>
                  <a:cubicBezTo>
                    <a:pt x="19" y="59"/>
                    <a:pt x="21" y="60"/>
                    <a:pt x="17" y="55"/>
                  </a:cubicBezTo>
                  <a:cubicBezTo>
                    <a:pt x="16" y="55"/>
                    <a:pt x="15" y="55"/>
                    <a:pt x="14" y="57"/>
                  </a:cubicBezTo>
                  <a:cubicBezTo>
                    <a:pt x="13" y="52"/>
                    <a:pt x="8" y="48"/>
                    <a:pt x="4" y="51"/>
                  </a:cubicBezTo>
                  <a:cubicBezTo>
                    <a:pt x="10" y="55"/>
                    <a:pt x="6" y="58"/>
                    <a:pt x="11" y="62"/>
                  </a:cubicBezTo>
                  <a:cubicBezTo>
                    <a:pt x="14" y="64"/>
                    <a:pt x="19" y="73"/>
                    <a:pt x="17" y="76"/>
                  </a:cubicBezTo>
                  <a:cubicBezTo>
                    <a:pt x="15" y="76"/>
                    <a:pt x="14" y="75"/>
                    <a:pt x="15" y="74"/>
                  </a:cubicBezTo>
                  <a:cubicBezTo>
                    <a:pt x="12" y="74"/>
                    <a:pt x="15" y="79"/>
                    <a:pt x="13" y="79"/>
                  </a:cubicBezTo>
                  <a:cubicBezTo>
                    <a:pt x="19" y="77"/>
                    <a:pt x="19" y="86"/>
                    <a:pt x="16" y="89"/>
                  </a:cubicBezTo>
                  <a:cubicBezTo>
                    <a:pt x="17" y="89"/>
                    <a:pt x="13" y="87"/>
                    <a:pt x="13" y="90"/>
                  </a:cubicBezTo>
                  <a:cubicBezTo>
                    <a:pt x="9" y="87"/>
                    <a:pt x="8" y="77"/>
                    <a:pt x="2" y="78"/>
                  </a:cubicBezTo>
                  <a:cubicBezTo>
                    <a:pt x="3" y="75"/>
                    <a:pt x="2" y="72"/>
                    <a:pt x="0" y="7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2"/>
                    <a:pt x="1" y="87"/>
                    <a:pt x="2" y="90"/>
                  </a:cubicBezTo>
                  <a:cubicBezTo>
                    <a:pt x="3" y="94"/>
                    <a:pt x="1" y="94"/>
                    <a:pt x="2" y="95"/>
                  </a:cubicBezTo>
                  <a:cubicBezTo>
                    <a:pt x="2" y="96"/>
                    <a:pt x="2" y="97"/>
                    <a:pt x="3" y="97"/>
                  </a:cubicBezTo>
                  <a:cubicBezTo>
                    <a:pt x="8" y="85"/>
                    <a:pt x="21" y="120"/>
                    <a:pt x="22" y="123"/>
                  </a:cubicBezTo>
                  <a:cubicBezTo>
                    <a:pt x="18" y="118"/>
                    <a:pt x="11" y="119"/>
                    <a:pt x="6" y="120"/>
                  </a:cubicBezTo>
                  <a:cubicBezTo>
                    <a:pt x="6" y="118"/>
                    <a:pt x="7" y="98"/>
                    <a:pt x="4" y="98"/>
                  </a:cubicBezTo>
                  <a:cubicBezTo>
                    <a:pt x="1" y="98"/>
                    <a:pt x="6" y="103"/>
                    <a:pt x="0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" y="116"/>
                    <a:pt x="2" y="116"/>
                    <a:pt x="3" y="118"/>
                  </a:cubicBezTo>
                  <a:cubicBezTo>
                    <a:pt x="1" y="119"/>
                    <a:pt x="1" y="114"/>
                    <a:pt x="1" y="118"/>
                  </a:cubicBezTo>
                  <a:cubicBezTo>
                    <a:pt x="1" y="118"/>
                    <a:pt x="0" y="118"/>
                    <a:pt x="0" y="117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2" y="132"/>
                    <a:pt x="3" y="135"/>
                    <a:pt x="4" y="136"/>
                  </a:cubicBezTo>
                  <a:cubicBezTo>
                    <a:pt x="5" y="138"/>
                    <a:pt x="22" y="158"/>
                    <a:pt x="13" y="156"/>
                  </a:cubicBezTo>
                  <a:cubicBezTo>
                    <a:pt x="16" y="158"/>
                    <a:pt x="14" y="157"/>
                    <a:pt x="13" y="158"/>
                  </a:cubicBezTo>
                  <a:cubicBezTo>
                    <a:pt x="15" y="158"/>
                    <a:pt x="15" y="164"/>
                    <a:pt x="19" y="161"/>
                  </a:cubicBezTo>
                  <a:cubicBezTo>
                    <a:pt x="18" y="161"/>
                    <a:pt x="17" y="160"/>
                    <a:pt x="16" y="159"/>
                  </a:cubicBezTo>
                  <a:cubicBezTo>
                    <a:pt x="17" y="160"/>
                    <a:pt x="27" y="165"/>
                    <a:pt x="26" y="167"/>
                  </a:cubicBezTo>
                  <a:cubicBezTo>
                    <a:pt x="26" y="173"/>
                    <a:pt x="23" y="170"/>
                    <a:pt x="28" y="174"/>
                  </a:cubicBezTo>
                  <a:cubicBezTo>
                    <a:pt x="33" y="177"/>
                    <a:pt x="37" y="191"/>
                    <a:pt x="39" y="197"/>
                  </a:cubicBezTo>
                  <a:cubicBezTo>
                    <a:pt x="42" y="205"/>
                    <a:pt x="39" y="208"/>
                    <a:pt x="42" y="215"/>
                  </a:cubicBezTo>
                  <a:cubicBezTo>
                    <a:pt x="44" y="221"/>
                    <a:pt x="51" y="232"/>
                    <a:pt x="46" y="239"/>
                  </a:cubicBezTo>
                  <a:cubicBezTo>
                    <a:pt x="46" y="239"/>
                    <a:pt x="48" y="249"/>
                    <a:pt x="47" y="253"/>
                  </a:cubicBezTo>
                  <a:cubicBezTo>
                    <a:pt x="47" y="257"/>
                    <a:pt x="56" y="280"/>
                    <a:pt x="48" y="281"/>
                  </a:cubicBezTo>
                  <a:cubicBezTo>
                    <a:pt x="53" y="285"/>
                    <a:pt x="54" y="288"/>
                    <a:pt x="54" y="295"/>
                  </a:cubicBezTo>
                  <a:cubicBezTo>
                    <a:pt x="54" y="300"/>
                    <a:pt x="57" y="302"/>
                    <a:pt x="57" y="307"/>
                  </a:cubicBezTo>
                  <a:cubicBezTo>
                    <a:pt x="56" y="314"/>
                    <a:pt x="58" y="318"/>
                    <a:pt x="52" y="326"/>
                  </a:cubicBezTo>
                  <a:cubicBezTo>
                    <a:pt x="61" y="326"/>
                    <a:pt x="56" y="333"/>
                    <a:pt x="57" y="338"/>
                  </a:cubicBezTo>
                  <a:cubicBezTo>
                    <a:pt x="59" y="344"/>
                    <a:pt x="60" y="352"/>
                    <a:pt x="58" y="359"/>
                  </a:cubicBezTo>
                  <a:cubicBezTo>
                    <a:pt x="57" y="362"/>
                    <a:pt x="55" y="365"/>
                    <a:pt x="53" y="367"/>
                  </a:cubicBezTo>
                  <a:cubicBezTo>
                    <a:pt x="53" y="370"/>
                    <a:pt x="54" y="373"/>
                    <a:pt x="54" y="376"/>
                  </a:cubicBezTo>
                  <a:cubicBezTo>
                    <a:pt x="79" y="376"/>
                    <a:pt x="79" y="376"/>
                    <a:pt x="79" y="376"/>
                  </a:cubicBezTo>
                  <a:cubicBezTo>
                    <a:pt x="81" y="368"/>
                    <a:pt x="86" y="354"/>
                    <a:pt x="95" y="357"/>
                  </a:cubicBezTo>
                  <a:close/>
                  <a:moveTo>
                    <a:pt x="224" y="132"/>
                  </a:moveTo>
                  <a:cubicBezTo>
                    <a:pt x="222" y="131"/>
                    <a:pt x="221" y="131"/>
                    <a:pt x="223" y="134"/>
                  </a:cubicBezTo>
                  <a:cubicBezTo>
                    <a:pt x="221" y="135"/>
                    <a:pt x="220" y="135"/>
                    <a:pt x="219" y="134"/>
                  </a:cubicBezTo>
                  <a:cubicBezTo>
                    <a:pt x="218" y="136"/>
                    <a:pt x="216" y="138"/>
                    <a:pt x="214" y="139"/>
                  </a:cubicBezTo>
                  <a:cubicBezTo>
                    <a:pt x="216" y="136"/>
                    <a:pt x="212" y="138"/>
                    <a:pt x="212" y="136"/>
                  </a:cubicBezTo>
                  <a:cubicBezTo>
                    <a:pt x="212" y="137"/>
                    <a:pt x="222" y="125"/>
                    <a:pt x="224" y="132"/>
                  </a:cubicBezTo>
                  <a:close/>
                  <a:moveTo>
                    <a:pt x="203" y="158"/>
                  </a:moveTo>
                  <a:cubicBezTo>
                    <a:pt x="206" y="154"/>
                    <a:pt x="212" y="146"/>
                    <a:pt x="218" y="148"/>
                  </a:cubicBezTo>
                  <a:cubicBezTo>
                    <a:pt x="217" y="154"/>
                    <a:pt x="214" y="157"/>
                    <a:pt x="210" y="161"/>
                  </a:cubicBezTo>
                  <a:cubicBezTo>
                    <a:pt x="210" y="160"/>
                    <a:pt x="209" y="160"/>
                    <a:pt x="209" y="159"/>
                  </a:cubicBezTo>
                  <a:cubicBezTo>
                    <a:pt x="208" y="161"/>
                    <a:pt x="208" y="164"/>
                    <a:pt x="206" y="164"/>
                  </a:cubicBezTo>
                  <a:cubicBezTo>
                    <a:pt x="203" y="162"/>
                    <a:pt x="199" y="167"/>
                    <a:pt x="203" y="158"/>
                  </a:cubicBezTo>
                  <a:close/>
                  <a:moveTo>
                    <a:pt x="195" y="209"/>
                  </a:moveTo>
                  <a:cubicBezTo>
                    <a:pt x="194" y="209"/>
                    <a:pt x="193" y="209"/>
                    <a:pt x="193" y="208"/>
                  </a:cubicBezTo>
                  <a:cubicBezTo>
                    <a:pt x="191" y="216"/>
                    <a:pt x="175" y="224"/>
                    <a:pt x="168" y="224"/>
                  </a:cubicBezTo>
                  <a:cubicBezTo>
                    <a:pt x="169" y="224"/>
                    <a:pt x="166" y="222"/>
                    <a:pt x="165" y="223"/>
                  </a:cubicBezTo>
                  <a:cubicBezTo>
                    <a:pt x="165" y="220"/>
                    <a:pt x="171" y="212"/>
                    <a:pt x="173" y="208"/>
                  </a:cubicBezTo>
                  <a:cubicBezTo>
                    <a:pt x="177" y="208"/>
                    <a:pt x="181" y="208"/>
                    <a:pt x="186" y="206"/>
                  </a:cubicBezTo>
                  <a:cubicBezTo>
                    <a:pt x="190" y="204"/>
                    <a:pt x="192" y="198"/>
                    <a:pt x="197" y="199"/>
                  </a:cubicBezTo>
                  <a:cubicBezTo>
                    <a:pt x="197" y="201"/>
                    <a:pt x="194" y="209"/>
                    <a:pt x="195" y="209"/>
                  </a:cubicBezTo>
                  <a:close/>
                  <a:moveTo>
                    <a:pt x="199" y="184"/>
                  </a:moveTo>
                  <a:cubicBezTo>
                    <a:pt x="197" y="183"/>
                    <a:pt x="195" y="181"/>
                    <a:pt x="194" y="180"/>
                  </a:cubicBezTo>
                  <a:cubicBezTo>
                    <a:pt x="197" y="178"/>
                    <a:pt x="200" y="177"/>
                    <a:pt x="200" y="173"/>
                  </a:cubicBezTo>
                  <a:cubicBezTo>
                    <a:pt x="206" y="176"/>
                    <a:pt x="203" y="178"/>
                    <a:pt x="205" y="181"/>
                  </a:cubicBezTo>
                  <a:cubicBezTo>
                    <a:pt x="201" y="182"/>
                    <a:pt x="205" y="187"/>
                    <a:pt x="199" y="184"/>
                  </a:cubicBezTo>
                  <a:close/>
                  <a:moveTo>
                    <a:pt x="192" y="244"/>
                  </a:moveTo>
                  <a:cubicBezTo>
                    <a:pt x="193" y="245"/>
                    <a:pt x="193" y="246"/>
                    <a:pt x="194" y="246"/>
                  </a:cubicBezTo>
                  <a:cubicBezTo>
                    <a:pt x="192" y="248"/>
                    <a:pt x="191" y="247"/>
                    <a:pt x="190" y="245"/>
                  </a:cubicBezTo>
                  <a:cubicBezTo>
                    <a:pt x="192" y="245"/>
                    <a:pt x="191" y="244"/>
                    <a:pt x="192" y="244"/>
                  </a:cubicBezTo>
                  <a:close/>
                  <a:moveTo>
                    <a:pt x="147" y="268"/>
                  </a:moveTo>
                  <a:cubicBezTo>
                    <a:pt x="149" y="268"/>
                    <a:pt x="143" y="263"/>
                    <a:pt x="149" y="266"/>
                  </a:cubicBezTo>
                  <a:cubicBezTo>
                    <a:pt x="147" y="258"/>
                    <a:pt x="169" y="255"/>
                    <a:pt x="171" y="253"/>
                  </a:cubicBezTo>
                  <a:cubicBezTo>
                    <a:pt x="171" y="253"/>
                    <a:pt x="172" y="254"/>
                    <a:pt x="173" y="254"/>
                  </a:cubicBezTo>
                  <a:cubicBezTo>
                    <a:pt x="170" y="251"/>
                    <a:pt x="181" y="252"/>
                    <a:pt x="181" y="252"/>
                  </a:cubicBezTo>
                  <a:cubicBezTo>
                    <a:pt x="180" y="246"/>
                    <a:pt x="188" y="246"/>
                    <a:pt x="190" y="251"/>
                  </a:cubicBezTo>
                  <a:cubicBezTo>
                    <a:pt x="188" y="251"/>
                    <a:pt x="188" y="259"/>
                    <a:pt x="185" y="262"/>
                  </a:cubicBezTo>
                  <a:cubicBezTo>
                    <a:pt x="182" y="265"/>
                    <a:pt x="177" y="265"/>
                    <a:pt x="175" y="267"/>
                  </a:cubicBezTo>
                  <a:cubicBezTo>
                    <a:pt x="171" y="270"/>
                    <a:pt x="155" y="277"/>
                    <a:pt x="153" y="275"/>
                  </a:cubicBezTo>
                  <a:cubicBezTo>
                    <a:pt x="153" y="280"/>
                    <a:pt x="141" y="282"/>
                    <a:pt x="141" y="275"/>
                  </a:cubicBezTo>
                  <a:cubicBezTo>
                    <a:pt x="141" y="274"/>
                    <a:pt x="145" y="267"/>
                    <a:pt x="147" y="268"/>
                  </a:cubicBezTo>
                  <a:close/>
                  <a:moveTo>
                    <a:pt x="135" y="343"/>
                  </a:moveTo>
                  <a:cubicBezTo>
                    <a:pt x="131" y="346"/>
                    <a:pt x="124" y="350"/>
                    <a:pt x="120" y="350"/>
                  </a:cubicBezTo>
                  <a:cubicBezTo>
                    <a:pt x="116" y="350"/>
                    <a:pt x="127" y="344"/>
                    <a:pt x="127" y="344"/>
                  </a:cubicBezTo>
                  <a:cubicBezTo>
                    <a:pt x="124" y="344"/>
                    <a:pt x="126" y="338"/>
                    <a:pt x="130" y="337"/>
                  </a:cubicBezTo>
                  <a:cubicBezTo>
                    <a:pt x="137" y="335"/>
                    <a:pt x="138" y="336"/>
                    <a:pt x="135" y="343"/>
                  </a:cubicBezTo>
                  <a:close/>
                  <a:moveTo>
                    <a:pt x="151" y="331"/>
                  </a:moveTo>
                  <a:cubicBezTo>
                    <a:pt x="150" y="334"/>
                    <a:pt x="148" y="337"/>
                    <a:pt x="145" y="336"/>
                  </a:cubicBezTo>
                  <a:cubicBezTo>
                    <a:pt x="147" y="333"/>
                    <a:pt x="145" y="329"/>
                    <a:pt x="148" y="328"/>
                  </a:cubicBezTo>
                  <a:cubicBezTo>
                    <a:pt x="148" y="329"/>
                    <a:pt x="152" y="330"/>
                    <a:pt x="151" y="331"/>
                  </a:cubicBezTo>
                  <a:close/>
                  <a:moveTo>
                    <a:pt x="126" y="318"/>
                  </a:moveTo>
                  <a:cubicBezTo>
                    <a:pt x="132" y="317"/>
                    <a:pt x="131" y="324"/>
                    <a:pt x="131" y="324"/>
                  </a:cubicBezTo>
                  <a:cubicBezTo>
                    <a:pt x="133" y="322"/>
                    <a:pt x="132" y="319"/>
                    <a:pt x="131" y="318"/>
                  </a:cubicBezTo>
                  <a:cubicBezTo>
                    <a:pt x="135" y="318"/>
                    <a:pt x="143" y="304"/>
                    <a:pt x="149" y="312"/>
                  </a:cubicBezTo>
                  <a:cubicBezTo>
                    <a:pt x="154" y="319"/>
                    <a:pt x="135" y="322"/>
                    <a:pt x="132" y="326"/>
                  </a:cubicBezTo>
                  <a:cubicBezTo>
                    <a:pt x="126" y="326"/>
                    <a:pt x="124" y="329"/>
                    <a:pt x="119" y="329"/>
                  </a:cubicBezTo>
                  <a:cubicBezTo>
                    <a:pt x="119" y="328"/>
                    <a:pt x="119" y="327"/>
                    <a:pt x="118" y="327"/>
                  </a:cubicBezTo>
                  <a:cubicBezTo>
                    <a:pt x="118" y="328"/>
                    <a:pt x="118" y="328"/>
                    <a:pt x="117" y="328"/>
                  </a:cubicBezTo>
                  <a:cubicBezTo>
                    <a:pt x="118" y="323"/>
                    <a:pt x="121" y="319"/>
                    <a:pt x="126" y="318"/>
                  </a:cubicBezTo>
                  <a:close/>
                  <a:moveTo>
                    <a:pt x="112" y="352"/>
                  </a:moveTo>
                  <a:cubicBezTo>
                    <a:pt x="112" y="348"/>
                    <a:pt x="118" y="338"/>
                    <a:pt x="119" y="342"/>
                  </a:cubicBezTo>
                  <a:cubicBezTo>
                    <a:pt x="118" y="343"/>
                    <a:pt x="117" y="344"/>
                    <a:pt x="116" y="344"/>
                  </a:cubicBezTo>
                  <a:cubicBezTo>
                    <a:pt x="117" y="346"/>
                    <a:pt x="117" y="349"/>
                    <a:pt x="116" y="351"/>
                  </a:cubicBezTo>
                  <a:cubicBezTo>
                    <a:pt x="116" y="350"/>
                    <a:pt x="113" y="354"/>
                    <a:pt x="113" y="355"/>
                  </a:cubicBezTo>
                  <a:cubicBezTo>
                    <a:pt x="110" y="353"/>
                    <a:pt x="106" y="359"/>
                    <a:pt x="103" y="354"/>
                  </a:cubicBezTo>
                  <a:cubicBezTo>
                    <a:pt x="105" y="355"/>
                    <a:pt x="110" y="349"/>
                    <a:pt x="112" y="352"/>
                  </a:cubicBezTo>
                  <a:close/>
                  <a:moveTo>
                    <a:pt x="90" y="180"/>
                  </a:moveTo>
                  <a:cubicBezTo>
                    <a:pt x="92" y="178"/>
                    <a:pt x="93" y="176"/>
                    <a:pt x="95" y="174"/>
                  </a:cubicBezTo>
                  <a:cubicBezTo>
                    <a:pt x="94" y="174"/>
                    <a:pt x="93" y="174"/>
                    <a:pt x="93" y="173"/>
                  </a:cubicBezTo>
                  <a:cubicBezTo>
                    <a:pt x="94" y="173"/>
                    <a:pt x="95" y="173"/>
                    <a:pt x="97" y="172"/>
                  </a:cubicBezTo>
                  <a:cubicBezTo>
                    <a:pt x="97" y="174"/>
                    <a:pt x="97" y="176"/>
                    <a:pt x="98" y="178"/>
                  </a:cubicBezTo>
                  <a:cubicBezTo>
                    <a:pt x="94" y="181"/>
                    <a:pt x="92" y="182"/>
                    <a:pt x="90" y="183"/>
                  </a:cubicBezTo>
                  <a:cubicBezTo>
                    <a:pt x="90" y="180"/>
                    <a:pt x="95" y="180"/>
                    <a:pt x="90" y="180"/>
                  </a:cubicBezTo>
                  <a:close/>
                  <a:moveTo>
                    <a:pt x="6" y="93"/>
                  </a:moveTo>
                  <a:cubicBezTo>
                    <a:pt x="5" y="92"/>
                    <a:pt x="4" y="88"/>
                    <a:pt x="4" y="89"/>
                  </a:cubicBezTo>
                  <a:cubicBezTo>
                    <a:pt x="4" y="89"/>
                    <a:pt x="3" y="89"/>
                    <a:pt x="3" y="88"/>
                  </a:cubicBezTo>
                  <a:cubicBezTo>
                    <a:pt x="6" y="86"/>
                    <a:pt x="4" y="91"/>
                    <a:pt x="7" y="90"/>
                  </a:cubicBezTo>
                  <a:cubicBezTo>
                    <a:pt x="7" y="91"/>
                    <a:pt x="6" y="92"/>
                    <a:pt x="6" y="93"/>
                  </a:cubicBezTo>
                  <a:close/>
                  <a:moveTo>
                    <a:pt x="22" y="97"/>
                  </a:moveTo>
                  <a:cubicBezTo>
                    <a:pt x="23" y="96"/>
                    <a:pt x="24" y="95"/>
                    <a:pt x="25" y="94"/>
                  </a:cubicBezTo>
                  <a:cubicBezTo>
                    <a:pt x="25" y="95"/>
                    <a:pt x="24" y="96"/>
                    <a:pt x="24" y="97"/>
                  </a:cubicBezTo>
                  <a:cubicBezTo>
                    <a:pt x="26" y="97"/>
                    <a:pt x="26" y="96"/>
                    <a:pt x="26" y="96"/>
                  </a:cubicBezTo>
                  <a:cubicBezTo>
                    <a:pt x="26" y="95"/>
                    <a:pt x="27" y="99"/>
                    <a:pt x="27" y="98"/>
                  </a:cubicBezTo>
                  <a:cubicBezTo>
                    <a:pt x="27" y="98"/>
                    <a:pt x="22" y="97"/>
                    <a:pt x="22" y="97"/>
                  </a:cubicBezTo>
                  <a:close/>
                  <a:moveTo>
                    <a:pt x="26" y="131"/>
                  </a:moveTo>
                  <a:cubicBezTo>
                    <a:pt x="25" y="129"/>
                    <a:pt x="25" y="127"/>
                    <a:pt x="25" y="125"/>
                  </a:cubicBezTo>
                  <a:cubicBezTo>
                    <a:pt x="27" y="126"/>
                    <a:pt x="28" y="127"/>
                    <a:pt x="29" y="130"/>
                  </a:cubicBezTo>
                  <a:cubicBezTo>
                    <a:pt x="28" y="130"/>
                    <a:pt x="27" y="130"/>
                    <a:pt x="26" y="131"/>
                  </a:cubicBezTo>
                  <a:close/>
                  <a:moveTo>
                    <a:pt x="48" y="192"/>
                  </a:moveTo>
                  <a:cubicBezTo>
                    <a:pt x="47" y="191"/>
                    <a:pt x="46" y="186"/>
                    <a:pt x="49" y="187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8" y="189"/>
                    <a:pt x="49" y="193"/>
                    <a:pt x="48" y="192"/>
                  </a:cubicBezTo>
                  <a:close/>
                  <a:moveTo>
                    <a:pt x="52" y="178"/>
                  </a:moveTo>
                  <a:cubicBezTo>
                    <a:pt x="52" y="176"/>
                    <a:pt x="52" y="188"/>
                    <a:pt x="50" y="184"/>
                  </a:cubicBezTo>
                  <a:cubicBezTo>
                    <a:pt x="49" y="186"/>
                    <a:pt x="49" y="187"/>
                    <a:pt x="51" y="187"/>
                  </a:cubicBezTo>
                  <a:cubicBezTo>
                    <a:pt x="50" y="187"/>
                    <a:pt x="50" y="188"/>
                    <a:pt x="49" y="188"/>
                  </a:cubicBezTo>
                  <a:cubicBezTo>
                    <a:pt x="49" y="187"/>
                    <a:pt x="48" y="186"/>
                    <a:pt x="47" y="186"/>
                  </a:cubicBezTo>
                  <a:cubicBezTo>
                    <a:pt x="47" y="187"/>
                    <a:pt x="47" y="187"/>
                    <a:pt x="46" y="188"/>
                  </a:cubicBezTo>
                  <a:cubicBezTo>
                    <a:pt x="46" y="189"/>
                    <a:pt x="47" y="185"/>
                    <a:pt x="47" y="186"/>
                  </a:cubicBezTo>
                  <a:cubicBezTo>
                    <a:pt x="41" y="191"/>
                    <a:pt x="44" y="165"/>
                    <a:pt x="43" y="164"/>
                  </a:cubicBezTo>
                  <a:cubicBezTo>
                    <a:pt x="53" y="166"/>
                    <a:pt x="52" y="168"/>
                    <a:pt x="52" y="178"/>
                  </a:cubicBezTo>
                  <a:close/>
                  <a:moveTo>
                    <a:pt x="75" y="207"/>
                  </a:moveTo>
                  <a:cubicBezTo>
                    <a:pt x="74" y="207"/>
                    <a:pt x="76" y="201"/>
                    <a:pt x="80" y="202"/>
                  </a:cubicBezTo>
                  <a:cubicBezTo>
                    <a:pt x="79" y="203"/>
                    <a:pt x="77" y="209"/>
                    <a:pt x="75" y="207"/>
                  </a:cubicBezTo>
                  <a:close/>
                  <a:moveTo>
                    <a:pt x="79" y="184"/>
                  </a:moveTo>
                  <a:cubicBezTo>
                    <a:pt x="75" y="189"/>
                    <a:pt x="72" y="190"/>
                    <a:pt x="70" y="194"/>
                  </a:cubicBezTo>
                  <a:cubicBezTo>
                    <a:pt x="67" y="200"/>
                    <a:pt x="62" y="208"/>
                    <a:pt x="57" y="208"/>
                  </a:cubicBezTo>
                  <a:cubicBezTo>
                    <a:pt x="56" y="209"/>
                    <a:pt x="56" y="210"/>
                    <a:pt x="57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7"/>
                    <a:pt x="58" y="205"/>
                    <a:pt x="59" y="205"/>
                  </a:cubicBezTo>
                  <a:cubicBezTo>
                    <a:pt x="58" y="205"/>
                    <a:pt x="57" y="205"/>
                    <a:pt x="56" y="206"/>
                  </a:cubicBezTo>
                  <a:cubicBezTo>
                    <a:pt x="57" y="201"/>
                    <a:pt x="58" y="197"/>
                    <a:pt x="57" y="194"/>
                  </a:cubicBezTo>
                  <a:cubicBezTo>
                    <a:pt x="61" y="193"/>
                    <a:pt x="63" y="182"/>
                    <a:pt x="67" y="178"/>
                  </a:cubicBezTo>
                  <a:cubicBezTo>
                    <a:pt x="67" y="180"/>
                    <a:pt x="71" y="182"/>
                    <a:pt x="73" y="184"/>
                  </a:cubicBezTo>
                  <a:cubicBezTo>
                    <a:pt x="73" y="181"/>
                    <a:pt x="76" y="175"/>
                    <a:pt x="74" y="172"/>
                  </a:cubicBezTo>
                  <a:cubicBezTo>
                    <a:pt x="76" y="172"/>
                    <a:pt x="77" y="171"/>
                    <a:pt x="78" y="169"/>
                  </a:cubicBezTo>
                  <a:cubicBezTo>
                    <a:pt x="79" y="166"/>
                    <a:pt x="82" y="166"/>
                    <a:pt x="82" y="165"/>
                  </a:cubicBezTo>
                  <a:cubicBezTo>
                    <a:pt x="83" y="167"/>
                    <a:pt x="81" y="169"/>
                    <a:pt x="84" y="167"/>
                  </a:cubicBezTo>
                  <a:cubicBezTo>
                    <a:pt x="82" y="174"/>
                    <a:pt x="83" y="178"/>
                    <a:pt x="79" y="184"/>
                  </a:cubicBezTo>
                  <a:close/>
                  <a:moveTo>
                    <a:pt x="58" y="161"/>
                  </a:moveTo>
                  <a:cubicBezTo>
                    <a:pt x="56" y="158"/>
                    <a:pt x="59" y="153"/>
                    <a:pt x="62" y="153"/>
                  </a:cubicBezTo>
                  <a:cubicBezTo>
                    <a:pt x="64" y="154"/>
                    <a:pt x="68" y="140"/>
                    <a:pt x="71" y="146"/>
                  </a:cubicBezTo>
                  <a:cubicBezTo>
                    <a:pt x="71" y="146"/>
                    <a:pt x="69" y="148"/>
                    <a:pt x="68" y="149"/>
                  </a:cubicBezTo>
                  <a:cubicBezTo>
                    <a:pt x="72" y="147"/>
                    <a:pt x="68" y="154"/>
                    <a:pt x="73" y="153"/>
                  </a:cubicBezTo>
                  <a:cubicBezTo>
                    <a:pt x="73" y="152"/>
                    <a:pt x="71" y="147"/>
                    <a:pt x="75" y="149"/>
                  </a:cubicBezTo>
                  <a:cubicBezTo>
                    <a:pt x="73" y="147"/>
                    <a:pt x="73" y="144"/>
                    <a:pt x="72" y="142"/>
                  </a:cubicBezTo>
                  <a:cubicBezTo>
                    <a:pt x="72" y="143"/>
                    <a:pt x="71" y="144"/>
                    <a:pt x="71" y="143"/>
                  </a:cubicBezTo>
                  <a:cubicBezTo>
                    <a:pt x="73" y="138"/>
                    <a:pt x="75" y="133"/>
                    <a:pt x="81" y="130"/>
                  </a:cubicBezTo>
                  <a:cubicBezTo>
                    <a:pt x="81" y="133"/>
                    <a:pt x="81" y="130"/>
                    <a:pt x="82" y="130"/>
                  </a:cubicBezTo>
                  <a:cubicBezTo>
                    <a:pt x="81" y="133"/>
                    <a:pt x="82" y="136"/>
                    <a:pt x="84" y="138"/>
                  </a:cubicBezTo>
                  <a:cubicBezTo>
                    <a:pt x="83" y="140"/>
                    <a:pt x="82" y="141"/>
                    <a:pt x="81" y="143"/>
                  </a:cubicBezTo>
                  <a:cubicBezTo>
                    <a:pt x="79" y="147"/>
                    <a:pt x="77" y="150"/>
                    <a:pt x="76" y="153"/>
                  </a:cubicBezTo>
                  <a:cubicBezTo>
                    <a:pt x="76" y="153"/>
                    <a:pt x="69" y="157"/>
                    <a:pt x="68" y="157"/>
                  </a:cubicBezTo>
                  <a:cubicBezTo>
                    <a:pt x="71" y="162"/>
                    <a:pt x="64" y="176"/>
                    <a:pt x="60" y="171"/>
                  </a:cubicBezTo>
                  <a:cubicBezTo>
                    <a:pt x="60" y="172"/>
                    <a:pt x="60" y="173"/>
                    <a:pt x="59" y="173"/>
                  </a:cubicBezTo>
                  <a:cubicBezTo>
                    <a:pt x="58" y="173"/>
                    <a:pt x="55" y="170"/>
                    <a:pt x="55" y="171"/>
                  </a:cubicBezTo>
                  <a:cubicBezTo>
                    <a:pt x="55" y="171"/>
                    <a:pt x="55" y="171"/>
                    <a:pt x="54" y="172"/>
                  </a:cubicBezTo>
                  <a:cubicBezTo>
                    <a:pt x="53" y="165"/>
                    <a:pt x="61" y="167"/>
                    <a:pt x="58" y="161"/>
                  </a:cubicBezTo>
                  <a:close/>
                  <a:moveTo>
                    <a:pt x="62" y="222"/>
                  </a:moveTo>
                  <a:cubicBezTo>
                    <a:pt x="58" y="224"/>
                    <a:pt x="67" y="215"/>
                    <a:pt x="66" y="220"/>
                  </a:cubicBezTo>
                  <a:cubicBezTo>
                    <a:pt x="66" y="223"/>
                    <a:pt x="63" y="233"/>
                    <a:pt x="59" y="233"/>
                  </a:cubicBezTo>
                  <a:cubicBezTo>
                    <a:pt x="59" y="233"/>
                    <a:pt x="55" y="229"/>
                    <a:pt x="55" y="228"/>
                  </a:cubicBezTo>
                  <a:cubicBezTo>
                    <a:pt x="58" y="228"/>
                    <a:pt x="59" y="223"/>
                    <a:pt x="62" y="222"/>
                  </a:cubicBezTo>
                  <a:close/>
                  <a:moveTo>
                    <a:pt x="71" y="348"/>
                  </a:moveTo>
                  <a:cubicBezTo>
                    <a:pt x="73" y="348"/>
                    <a:pt x="72" y="346"/>
                    <a:pt x="74" y="346"/>
                  </a:cubicBezTo>
                  <a:cubicBezTo>
                    <a:pt x="70" y="346"/>
                    <a:pt x="70" y="335"/>
                    <a:pt x="66" y="333"/>
                  </a:cubicBezTo>
                  <a:cubicBezTo>
                    <a:pt x="70" y="333"/>
                    <a:pt x="65" y="315"/>
                    <a:pt x="66" y="312"/>
                  </a:cubicBezTo>
                  <a:cubicBezTo>
                    <a:pt x="69" y="313"/>
                    <a:pt x="75" y="329"/>
                    <a:pt x="75" y="332"/>
                  </a:cubicBezTo>
                  <a:cubicBezTo>
                    <a:pt x="76" y="336"/>
                    <a:pt x="79" y="338"/>
                    <a:pt x="79" y="341"/>
                  </a:cubicBezTo>
                  <a:cubicBezTo>
                    <a:pt x="79" y="341"/>
                    <a:pt x="79" y="347"/>
                    <a:pt x="78" y="347"/>
                  </a:cubicBezTo>
                  <a:cubicBezTo>
                    <a:pt x="78" y="347"/>
                    <a:pt x="79" y="348"/>
                    <a:pt x="79" y="349"/>
                  </a:cubicBezTo>
                  <a:cubicBezTo>
                    <a:pt x="76" y="349"/>
                    <a:pt x="74" y="349"/>
                    <a:pt x="71" y="348"/>
                  </a:cubicBezTo>
                  <a:close/>
                  <a:moveTo>
                    <a:pt x="75" y="353"/>
                  </a:moveTo>
                  <a:cubicBezTo>
                    <a:pt x="75" y="351"/>
                    <a:pt x="80" y="353"/>
                    <a:pt x="81" y="355"/>
                  </a:cubicBezTo>
                  <a:cubicBezTo>
                    <a:pt x="78" y="357"/>
                    <a:pt x="79" y="360"/>
                    <a:pt x="76" y="362"/>
                  </a:cubicBezTo>
                  <a:cubicBezTo>
                    <a:pt x="76" y="360"/>
                    <a:pt x="75" y="354"/>
                    <a:pt x="75" y="35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9" name="Freeform 329"/>
            <p:cNvSpPr>
              <a:spLocks/>
            </p:cNvSpPr>
            <p:nvPr/>
          </p:nvSpPr>
          <p:spPr bwMode="auto">
            <a:xfrm>
              <a:off x="0" y="6542088"/>
              <a:ext cx="146050" cy="314325"/>
            </a:xfrm>
            <a:custGeom>
              <a:avLst/>
              <a:gdLst>
                <a:gd name="T0" fmla="*/ 11 w 46"/>
                <a:gd name="T1" fmla="*/ 95 h 99"/>
                <a:gd name="T2" fmla="*/ 11 w 46"/>
                <a:gd name="T3" fmla="*/ 92 h 99"/>
                <a:gd name="T4" fmla="*/ 9 w 46"/>
                <a:gd name="T5" fmla="*/ 91 h 99"/>
                <a:gd name="T6" fmla="*/ 11 w 46"/>
                <a:gd name="T7" fmla="*/ 80 h 99"/>
                <a:gd name="T8" fmla="*/ 22 w 46"/>
                <a:gd name="T9" fmla="*/ 80 h 99"/>
                <a:gd name="T10" fmla="*/ 43 w 46"/>
                <a:gd name="T11" fmla="*/ 44 h 99"/>
                <a:gd name="T12" fmla="*/ 44 w 46"/>
                <a:gd name="T13" fmla="*/ 45 h 99"/>
                <a:gd name="T14" fmla="*/ 44 w 46"/>
                <a:gd name="T15" fmla="*/ 40 h 99"/>
                <a:gd name="T16" fmla="*/ 36 w 46"/>
                <a:gd name="T17" fmla="*/ 43 h 99"/>
                <a:gd name="T18" fmla="*/ 24 w 46"/>
                <a:gd name="T19" fmla="*/ 55 h 99"/>
                <a:gd name="T20" fmla="*/ 22 w 46"/>
                <a:gd name="T21" fmla="*/ 50 h 99"/>
                <a:gd name="T22" fmla="*/ 19 w 46"/>
                <a:gd name="T23" fmla="*/ 62 h 99"/>
                <a:gd name="T24" fmla="*/ 12 w 46"/>
                <a:gd name="T25" fmla="*/ 66 h 99"/>
                <a:gd name="T26" fmla="*/ 35 w 46"/>
                <a:gd name="T27" fmla="*/ 25 h 99"/>
                <a:gd name="T28" fmla="*/ 45 w 46"/>
                <a:gd name="T29" fmla="*/ 1 h 99"/>
                <a:gd name="T30" fmla="*/ 36 w 46"/>
                <a:gd name="T31" fmla="*/ 9 h 99"/>
                <a:gd name="T32" fmla="*/ 22 w 46"/>
                <a:gd name="T33" fmla="*/ 25 h 99"/>
                <a:gd name="T34" fmla="*/ 20 w 46"/>
                <a:gd name="T35" fmla="*/ 20 h 99"/>
                <a:gd name="T36" fmla="*/ 16 w 46"/>
                <a:gd name="T37" fmla="*/ 23 h 99"/>
                <a:gd name="T38" fmla="*/ 12 w 46"/>
                <a:gd name="T39" fmla="*/ 35 h 99"/>
                <a:gd name="T40" fmla="*/ 14 w 46"/>
                <a:gd name="T41" fmla="*/ 36 h 99"/>
                <a:gd name="T42" fmla="*/ 10 w 46"/>
                <a:gd name="T43" fmla="*/ 30 h 99"/>
                <a:gd name="T44" fmla="*/ 6 w 46"/>
                <a:gd name="T45" fmla="*/ 60 h 99"/>
                <a:gd name="T46" fmla="*/ 6 w 46"/>
                <a:gd name="T47" fmla="*/ 90 h 99"/>
                <a:gd name="T48" fmla="*/ 7 w 46"/>
                <a:gd name="T49" fmla="*/ 88 h 99"/>
                <a:gd name="T50" fmla="*/ 6 w 46"/>
                <a:gd name="T51" fmla="*/ 99 h 99"/>
                <a:gd name="T52" fmla="*/ 8 w 46"/>
                <a:gd name="T53" fmla="*/ 99 h 99"/>
                <a:gd name="T54" fmla="*/ 11 w 46"/>
                <a:gd name="T55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99">
                  <a:moveTo>
                    <a:pt x="11" y="95"/>
                  </a:moveTo>
                  <a:cubicBezTo>
                    <a:pt x="9" y="95"/>
                    <a:pt x="13" y="93"/>
                    <a:pt x="11" y="92"/>
                  </a:cubicBezTo>
                  <a:cubicBezTo>
                    <a:pt x="11" y="95"/>
                    <a:pt x="9" y="92"/>
                    <a:pt x="9" y="91"/>
                  </a:cubicBezTo>
                  <a:cubicBezTo>
                    <a:pt x="9" y="87"/>
                    <a:pt x="9" y="83"/>
                    <a:pt x="11" y="80"/>
                  </a:cubicBezTo>
                  <a:cubicBezTo>
                    <a:pt x="13" y="74"/>
                    <a:pt x="19" y="77"/>
                    <a:pt x="22" y="80"/>
                  </a:cubicBezTo>
                  <a:cubicBezTo>
                    <a:pt x="19" y="65"/>
                    <a:pt x="37" y="55"/>
                    <a:pt x="43" y="44"/>
                  </a:cubicBezTo>
                  <a:cubicBezTo>
                    <a:pt x="43" y="44"/>
                    <a:pt x="44" y="45"/>
                    <a:pt x="44" y="45"/>
                  </a:cubicBezTo>
                  <a:cubicBezTo>
                    <a:pt x="44" y="43"/>
                    <a:pt x="43" y="42"/>
                    <a:pt x="44" y="40"/>
                  </a:cubicBezTo>
                  <a:cubicBezTo>
                    <a:pt x="40" y="40"/>
                    <a:pt x="40" y="43"/>
                    <a:pt x="36" y="43"/>
                  </a:cubicBezTo>
                  <a:cubicBezTo>
                    <a:pt x="37" y="46"/>
                    <a:pt x="28" y="56"/>
                    <a:pt x="24" y="55"/>
                  </a:cubicBezTo>
                  <a:cubicBezTo>
                    <a:pt x="26" y="55"/>
                    <a:pt x="23" y="50"/>
                    <a:pt x="22" y="50"/>
                  </a:cubicBezTo>
                  <a:cubicBezTo>
                    <a:pt x="18" y="54"/>
                    <a:pt x="22" y="58"/>
                    <a:pt x="19" y="62"/>
                  </a:cubicBezTo>
                  <a:cubicBezTo>
                    <a:pt x="16" y="65"/>
                    <a:pt x="15" y="63"/>
                    <a:pt x="12" y="66"/>
                  </a:cubicBezTo>
                  <a:cubicBezTo>
                    <a:pt x="0" y="50"/>
                    <a:pt x="24" y="34"/>
                    <a:pt x="35" y="25"/>
                  </a:cubicBezTo>
                  <a:cubicBezTo>
                    <a:pt x="34" y="25"/>
                    <a:pt x="46" y="1"/>
                    <a:pt x="45" y="1"/>
                  </a:cubicBezTo>
                  <a:cubicBezTo>
                    <a:pt x="45" y="0"/>
                    <a:pt x="37" y="7"/>
                    <a:pt x="36" y="9"/>
                  </a:cubicBezTo>
                  <a:cubicBezTo>
                    <a:pt x="35" y="10"/>
                    <a:pt x="27" y="27"/>
                    <a:pt x="22" y="25"/>
                  </a:cubicBezTo>
                  <a:cubicBezTo>
                    <a:pt x="22" y="25"/>
                    <a:pt x="21" y="20"/>
                    <a:pt x="20" y="20"/>
                  </a:cubicBezTo>
                  <a:cubicBezTo>
                    <a:pt x="21" y="23"/>
                    <a:pt x="16" y="20"/>
                    <a:pt x="16" y="23"/>
                  </a:cubicBezTo>
                  <a:cubicBezTo>
                    <a:pt x="23" y="26"/>
                    <a:pt x="16" y="32"/>
                    <a:pt x="12" y="35"/>
                  </a:cubicBezTo>
                  <a:cubicBezTo>
                    <a:pt x="13" y="35"/>
                    <a:pt x="13" y="35"/>
                    <a:pt x="14" y="36"/>
                  </a:cubicBezTo>
                  <a:cubicBezTo>
                    <a:pt x="8" y="36"/>
                    <a:pt x="7" y="32"/>
                    <a:pt x="10" y="30"/>
                  </a:cubicBezTo>
                  <a:cubicBezTo>
                    <a:pt x="3" y="30"/>
                    <a:pt x="5" y="58"/>
                    <a:pt x="6" y="60"/>
                  </a:cubicBezTo>
                  <a:cubicBezTo>
                    <a:pt x="10" y="67"/>
                    <a:pt x="1" y="83"/>
                    <a:pt x="6" y="90"/>
                  </a:cubicBezTo>
                  <a:cubicBezTo>
                    <a:pt x="6" y="89"/>
                    <a:pt x="6" y="88"/>
                    <a:pt x="7" y="88"/>
                  </a:cubicBezTo>
                  <a:cubicBezTo>
                    <a:pt x="7" y="89"/>
                    <a:pt x="7" y="94"/>
                    <a:pt x="6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8"/>
                    <a:pt x="11" y="96"/>
                    <a:pt x="11" y="9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5" name="Freeform 335"/>
            <p:cNvSpPr>
              <a:spLocks/>
            </p:cNvSpPr>
            <p:nvPr/>
          </p:nvSpPr>
          <p:spPr bwMode="auto">
            <a:xfrm>
              <a:off x="1765300" y="6786563"/>
              <a:ext cx="95250" cy="66675"/>
            </a:xfrm>
            <a:custGeom>
              <a:avLst/>
              <a:gdLst>
                <a:gd name="T0" fmla="*/ 12 w 30"/>
                <a:gd name="T1" fmla="*/ 12 h 21"/>
                <a:gd name="T2" fmla="*/ 14 w 30"/>
                <a:gd name="T3" fmla="*/ 14 h 21"/>
                <a:gd name="T4" fmla="*/ 22 w 30"/>
                <a:gd name="T5" fmla="*/ 11 h 21"/>
                <a:gd name="T6" fmla="*/ 22 w 30"/>
                <a:gd name="T7" fmla="*/ 8 h 21"/>
                <a:gd name="T8" fmla="*/ 20 w 30"/>
                <a:gd name="T9" fmla="*/ 7 h 21"/>
                <a:gd name="T10" fmla="*/ 22 w 30"/>
                <a:gd name="T11" fmla="*/ 7 h 21"/>
                <a:gd name="T12" fmla="*/ 30 w 30"/>
                <a:gd name="T13" fmla="*/ 0 h 21"/>
                <a:gd name="T14" fmla="*/ 6 w 30"/>
                <a:gd name="T15" fmla="*/ 12 h 21"/>
                <a:gd name="T16" fmla="*/ 0 w 30"/>
                <a:gd name="T17" fmla="*/ 21 h 21"/>
                <a:gd name="T18" fmla="*/ 6 w 30"/>
                <a:gd name="T19" fmla="*/ 21 h 21"/>
                <a:gd name="T20" fmla="*/ 12 w 30"/>
                <a:gd name="T21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1">
                  <a:moveTo>
                    <a:pt x="12" y="12"/>
                  </a:moveTo>
                  <a:cubicBezTo>
                    <a:pt x="12" y="13"/>
                    <a:pt x="13" y="14"/>
                    <a:pt x="14" y="14"/>
                  </a:cubicBezTo>
                  <a:cubicBezTo>
                    <a:pt x="10" y="9"/>
                    <a:pt x="22" y="11"/>
                    <a:pt x="22" y="11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5"/>
                    <a:pt x="21" y="8"/>
                    <a:pt x="22" y="7"/>
                  </a:cubicBezTo>
                  <a:cubicBezTo>
                    <a:pt x="21" y="2"/>
                    <a:pt x="29" y="4"/>
                    <a:pt x="30" y="0"/>
                  </a:cubicBezTo>
                  <a:cubicBezTo>
                    <a:pt x="23" y="3"/>
                    <a:pt x="12" y="5"/>
                    <a:pt x="6" y="12"/>
                  </a:cubicBezTo>
                  <a:cubicBezTo>
                    <a:pt x="6" y="12"/>
                    <a:pt x="1" y="18"/>
                    <a:pt x="0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18"/>
                    <a:pt x="10" y="15"/>
                    <a:pt x="12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6" name="Freeform 336"/>
            <p:cNvSpPr>
              <a:spLocks/>
            </p:cNvSpPr>
            <p:nvPr/>
          </p:nvSpPr>
          <p:spPr bwMode="auto">
            <a:xfrm>
              <a:off x="1654175" y="6804978"/>
              <a:ext cx="82550" cy="50800"/>
            </a:xfrm>
            <a:custGeom>
              <a:avLst/>
              <a:gdLst>
                <a:gd name="T0" fmla="*/ 25 w 26"/>
                <a:gd name="T1" fmla="*/ 2 h 16"/>
                <a:gd name="T2" fmla="*/ 19 w 26"/>
                <a:gd name="T3" fmla="*/ 2 h 16"/>
                <a:gd name="T4" fmla="*/ 14 w 26"/>
                <a:gd name="T5" fmla="*/ 5 h 16"/>
                <a:gd name="T6" fmla="*/ 1 w 26"/>
                <a:gd name="T7" fmla="*/ 15 h 16"/>
                <a:gd name="T8" fmla="*/ 0 w 26"/>
                <a:gd name="T9" fmla="*/ 16 h 16"/>
                <a:gd name="T10" fmla="*/ 11 w 26"/>
                <a:gd name="T11" fmla="*/ 16 h 16"/>
                <a:gd name="T12" fmla="*/ 25 w 26"/>
                <a:gd name="T1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2"/>
                  </a:moveTo>
                  <a:cubicBezTo>
                    <a:pt x="24" y="0"/>
                    <a:pt x="20" y="2"/>
                    <a:pt x="19" y="2"/>
                  </a:cubicBezTo>
                  <a:cubicBezTo>
                    <a:pt x="18" y="2"/>
                    <a:pt x="16" y="7"/>
                    <a:pt x="14" y="5"/>
                  </a:cubicBezTo>
                  <a:cubicBezTo>
                    <a:pt x="10" y="9"/>
                    <a:pt x="6" y="12"/>
                    <a:pt x="1" y="15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8" y="9"/>
                    <a:pt x="26" y="3"/>
                    <a:pt x="2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1" name="Freeform 174"/>
          <p:cNvSpPr>
            <a:spLocks/>
          </p:cNvSpPr>
          <p:nvPr/>
        </p:nvSpPr>
        <p:spPr bwMode="auto">
          <a:xfrm>
            <a:off x="7586663" y="5129213"/>
            <a:ext cx="4605338" cy="1730375"/>
          </a:xfrm>
          <a:custGeom>
            <a:avLst/>
            <a:gdLst>
              <a:gd name="T0" fmla="*/ 1448 w 1451"/>
              <a:gd name="T1" fmla="*/ 545 h 545"/>
              <a:gd name="T2" fmla="*/ 1451 w 1451"/>
              <a:gd name="T3" fmla="*/ 538 h 545"/>
              <a:gd name="T4" fmla="*/ 1451 w 1451"/>
              <a:gd name="T5" fmla="*/ 0 h 545"/>
              <a:gd name="T6" fmla="*/ 0 w 1451"/>
              <a:gd name="T7" fmla="*/ 545 h 545"/>
              <a:gd name="T8" fmla="*/ 177 w 1451"/>
              <a:gd name="T9" fmla="*/ 545 h 545"/>
              <a:gd name="T10" fmla="*/ 1448 w 1451"/>
              <a:gd name="T11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1" h="545">
                <a:moveTo>
                  <a:pt x="1448" y="545"/>
                </a:moveTo>
                <a:cubicBezTo>
                  <a:pt x="1451" y="538"/>
                  <a:pt x="1451" y="538"/>
                  <a:pt x="1451" y="538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921" y="310"/>
                  <a:pt x="429" y="471"/>
                  <a:pt x="0" y="545"/>
                </a:cubicBezTo>
                <a:cubicBezTo>
                  <a:pt x="177" y="545"/>
                  <a:pt x="177" y="545"/>
                  <a:pt x="177" y="545"/>
                </a:cubicBezTo>
                <a:lnTo>
                  <a:pt x="1448" y="5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86" name="Freeform 177"/>
          <p:cNvSpPr>
            <a:spLocks/>
          </p:cNvSpPr>
          <p:nvPr/>
        </p:nvSpPr>
        <p:spPr bwMode="auto">
          <a:xfrm>
            <a:off x="8059738" y="5243513"/>
            <a:ext cx="4132263" cy="1616075"/>
          </a:xfrm>
          <a:custGeom>
            <a:avLst/>
            <a:gdLst>
              <a:gd name="T0" fmla="*/ 1302 w 1302"/>
              <a:gd name="T1" fmla="*/ 502 h 509"/>
              <a:gd name="T2" fmla="*/ 1302 w 1302"/>
              <a:gd name="T3" fmla="*/ 0 h 509"/>
              <a:gd name="T4" fmla="*/ 0 w 1302"/>
              <a:gd name="T5" fmla="*/ 509 h 509"/>
              <a:gd name="T6" fmla="*/ 1299 w 1302"/>
              <a:gd name="T7" fmla="*/ 509 h 509"/>
              <a:gd name="T8" fmla="*/ 1302 w 1302"/>
              <a:gd name="T9" fmla="*/ 50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2" h="509">
                <a:moveTo>
                  <a:pt x="1302" y="502"/>
                </a:moveTo>
                <a:cubicBezTo>
                  <a:pt x="1302" y="0"/>
                  <a:pt x="1302" y="0"/>
                  <a:pt x="1302" y="0"/>
                </a:cubicBezTo>
                <a:cubicBezTo>
                  <a:pt x="835" y="259"/>
                  <a:pt x="403" y="422"/>
                  <a:pt x="0" y="509"/>
                </a:cubicBezTo>
                <a:cubicBezTo>
                  <a:pt x="1299" y="509"/>
                  <a:pt x="1299" y="509"/>
                  <a:pt x="1299" y="509"/>
                </a:cubicBezTo>
                <a:lnTo>
                  <a:pt x="1302" y="50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348" name="Group 1347"/>
          <p:cNvGrpSpPr/>
          <p:nvPr/>
        </p:nvGrpSpPr>
        <p:grpSpPr>
          <a:xfrm>
            <a:off x="9066213" y="5339715"/>
            <a:ext cx="3125787" cy="1561148"/>
            <a:chOff x="9066213" y="5339715"/>
            <a:chExt cx="3125787" cy="1561148"/>
          </a:xfrm>
          <a:gradFill>
            <a:gsLst>
              <a:gs pos="0">
                <a:schemeClr val="accent1">
                  <a:lumMod val="9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0" scaled="0"/>
          </a:gradFill>
        </p:grpSpPr>
        <p:sp>
          <p:nvSpPr>
            <p:cNvPr id="1187" name="Freeform 178"/>
            <p:cNvSpPr>
              <a:spLocks/>
            </p:cNvSpPr>
            <p:nvPr/>
          </p:nvSpPr>
          <p:spPr bwMode="auto">
            <a:xfrm>
              <a:off x="11388725" y="5741988"/>
              <a:ext cx="101600" cy="53975"/>
            </a:xfrm>
            <a:custGeom>
              <a:avLst/>
              <a:gdLst>
                <a:gd name="T0" fmla="*/ 0 w 32"/>
                <a:gd name="T1" fmla="*/ 15 h 17"/>
                <a:gd name="T2" fmla="*/ 32 w 32"/>
                <a:gd name="T3" fmla="*/ 8 h 17"/>
                <a:gd name="T4" fmla="*/ 0 w 32"/>
                <a:gd name="T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7">
                  <a:moveTo>
                    <a:pt x="0" y="15"/>
                  </a:moveTo>
                  <a:cubicBezTo>
                    <a:pt x="9" y="17"/>
                    <a:pt x="28" y="17"/>
                    <a:pt x="32" y="8"/>
                  </a:cubicBezTo>
                  <a:cubicBezTo>
                    <a:pt x="26" y="0"/>
                    <a:pt x="4" y="8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Freeform 179"/>
            <p:cNvSpPr>
              <a:spLocks/>
            </p:cNvSpPr>
            <p:nvPr/>
          </p:nvSpPr>
          <p:spPr bwMode="auto">
            <a:xfrm>
              <a:off x="10753725" y="5900738"/>
              <a:ext cx="136525" cy="269875"/>
            </a:xfrm>
            <a:custGeom>
              <a:avLst/>
              <a:gdLst>
                <a:gd name="T0" fmla="*/ 43 w 43"/>
                <a:gd name="T1" fmla="*/ 0 h 85"/>
                <a:gd name="T2" fmla="*/ 24 w 43"/>
                <a:gd name="T3" fmla="*/ 9 h 85"/>
                <a:gd name="T4" fmla="*/ 0 w 43"/>
                <a:gd name="T5" fmla="*/ 85 h 85"/>
                <a:gd name="T6" fmla="*/ 20 w 43"/>
                <a:gd name="T7" fmla="*/ 48 h 85"/>
                <a:gd name="T8" fmla="*/ 41 w 43"/>
                <a:gd name="T9" fmla="*/ 4 h 85"/>
                <a:gd name="T10" fmla="*/ 43 w 43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85">
                  <a:moveTo>
                    <a:pt x="43" y="0"/>
                  </a:moveTo>
                  <a:cubicBezTo>
                    <a:pt x="36" y="3"/>
                    <a:pt x="30" y="6"/>
                    <a:pt x="24" y="9"/>
                  </a:cubicBezTo>
                  <a:cubicBezTo>
                    <a:pt x="17" y="35"/>
                    <a:pt x="0" y="57"/>
                    <a:pt x="0" y="85"/>
                  </a:cubicBezTo>
                  <a:cubicBezTo>
                    <a:pt x="12" y="76"/>
                    <a:pt x="5" y="55"/>
                    <a:pt x="20" y="48"/>
                  </a:cubicBezTo>
                  <a:cubicBezTo>
                    <a:pt x="23" y="28"/>
                    <a:pt x="35" y="21"/>
                    <a:pt x="41" y="4"/>
                  </a:cubicBezTo>
                  <a:cubicBezTo>
                    <a:pt x="42" y="3"/>
                    <a:pt x="42" y="2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Freeform 180"/>
            <p:cNvSpPr>
              <a:spLocks/>
            </p:cNvSpPr>
            <p:nvPr/>
          </p:nvSpPr>
          <p:spPr bwMode="auto">
            <a:xfrm>
              <a:off x="11534775" y="5719763"/>
              <a:ext cx="69850" cy="53975"/>
            </a:xfrm>
            <a:custGeom>
              <a:avLst/>
              <a:gdLst>
                <a:gd name="T0" fmla="*/ 22 w 22"/>
                <a:gd name="T1" fmla="*/ 11 h 17"/>
                <a:gd name="T2" fmla="*/ 0 w 22"/>
                <a:gd name="T3" fmla="*/ 13 h 17"/>
                <a:gd name="T4" fmla="*/ 22 w 22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1" y="0"/>
                    <a:pt x="2" y="7"/>
                    <a:pt x="0" y="13"/>
                  </a:cubicBezTo>
                  <a:cubicBezTo>
                    <a:pt x="7" y="17"/>
                    <a:pt x="16" y="13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Freeform 181"/>
            <p:cNvSpPr>
              <a:spLocks/>
            </p:cNvSpPr>
            <p:nvPr/>
          </p:nvSpPr>
          <p:spPr bwMode="auto">
            <a:xfrm>
              <a:off x="11744325" y="5875338"/>
              <a:ext cx="57150" cy="44450"/>
            </a:xfrm>
            <a:custGeom>
              <a:avLst/>
              <a:gdLst>
                <a:gd name="T0" fmla="*/ 1 w 18"/>
                <a:gd name="T1" fmla="*/ 11 h 14"/>
                <a:gd name="T2" fmla="*/ 18 w 18"/>
                <a:gd name="T3" fmla="*/ 8 h 14"/>
                <a:gd name="T4" fmla="*/ 1 w 18"/>
                <a:gd name="T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1" y="11"/>
                  </a:moveTo>
                  <a:cubicBezTo>
                    <a:pt x="9" y="10"/>
                    <a:pt x="15" y="14"/>
                    <a:pt x="18" y="8"/>
                  </a:cubicBezTo>
                  <a:cubicBezTo>
                    <a:pt x="14" y="7"/>
                    <a:pt x="0" y="0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Freeform 182"/>
            <p:cNvSpPr>
              <a:spLocks/>
            </p:cNvSpPr>
            <p:nvPr/>
          </p:nvSpPr>
          <p:spPr bwMode="auto">
            <a:xfrm>
              <a:off x="11623675" y="5875338"/>
              <a:ext cx="66675" cy="47625"/>
            </a:xfrm>
            <a:custGeom>
              <a:avLst/>
              <a:gdLst>
                <a:gd name="T0" fmla="*/ 3 w 21"/>
                <a:gd name="T1" fmla="*/ 12 h 15"/>
                <a:gd name="T2" fmla="*/ 21 w 21"/>
                <a:gd name="T3" fmla="*/ 11 h 15"/>
                <a:gd name="T4" fmla="*/ 3 w 21"/>
                <a:gd name="T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5">
                  <a:moveTo>
                    <a:pt x="3" y="12"/>
                  </a:moveTo>
                  <a:cubicBezTo>
                    <a:pt x="9" y="15"/>
                    <a:pt x="15" y="12"/>
                    <a:pt x="21" y="11"/>
                  </a:cubicBezTo>
                  <a:cubicBezTo>
                    <a:pt x="21" y="3"/>
                    <a:pt x="0" y="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Freeform 183"/>
            <p:cNvSpPr>
              <a:spLocks/>
            </p:cNvSpPr>
            <p:nvPr/>
          </p:nvSpPr>
          <p:spPr bwMode="auto">
            <a:xfrm>
              <a:off x="11766550" y="5726113"/>
              <a:ext cx="60325" cy="41275"/>
            </a:xfrm>
            <a:custGeom>
              <a:avLst/>
              <a:gdLst>
                <a:gd name="T0" fmla="*/ 3 w 19"/>
                <a:gd name="T1" fmla="*/ 13 h 13"/>
                <a:gd name="T2" fmla="*/ 19 w 19"/>
                <a:gd name="T3" fmla="*/ 7 h 13"/>
                <a:gd name="T4" fmla="*/ 3 w 19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3">
                  <a:moveTo>
                    <a:pt x="3" y="13"/>
                  </a:moveTo>
                  <a:cubicBezTo>
                    <a:pt x="9" y="13"/>
                    <a:pt x="14" y="11"/>
                    <a:pt x="19" y="7"/>
                  </a:cubicBezTo>
                  <a:cubicBezTo>
                    <a:pt x="13" y="6"/>
                    <a:pt x="0" y="0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Freeform 184"/>
            <p:cNvSpPr>
              <a:spLocks/>
            </p:cNvSpPr>
            <p:nvPr/>
          </p:nvSpPr>
          <p:spPr bwMode="auto">
            <a:xfrm>
              <a:off x="11649075" y="5716588"/>
              <a:ext cx="79375" cy="41275"/>
            </a:xfrm>
            <a:custGeom>
              <a:avLst/>
              <a:gdLst>
                <a:gd name="T0" fmla="*/ 0 w 25"/>
                <a:gd name="T1" fmla="*/ 12 h 13"/>
                <a:gd name="T2" fmla="*/ 25 w 25"/>
                <a:gd name="T3" fmla="*/ 7 h 13"/>
                <a:gd name="T4" fmla="*/ 0 w 25"/>
                <a:gd name="T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3">
                  <a:moveTo>
                    <a:pt x="0" y="12"/>
                  </a:moveTo>
                  <a:cubicBezTo>
                    <a:pt x="9" y="13"/>
                    <a:pt x="22" y="13"/>
                    <a:pt x="25" y="7"/>
                  </a:cubicBezTo>
                  <a:cubicBezTo>
                    <a:pt x="19" y="2"/>
                    <a:pt x="0" y="0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Freeform 185"/>
            <p:cNvSpPr>
              <a:spLocks/>
            </p:cNvSpPr>
            <p:nvPr/>
          </p:nvSpPr>
          <p:spPr bwMode="auto">
            <a:xfrm>
              <a:off x="11820525" y="6129338"/>
              <a:ext cx="31750" cy="25400"/>
            </a:xfrm>
            <a:custGeom>
              <a:avLst/>
              <a:gdLst>
                <a:gd name="T0" fmla="*/ 0 w 10"/>
                <a:gd name="T1" fmla="*/ 4 h 8"/>
                <a:gd name="T2" fmla="*/ 10 w 10"/>
                <a:gd name="T3" fmla="*/ 8 h 8"/>
                <a:gd name="T4" fmla="*/ 0 w 10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cubicBezTo>
                    <a:pt x="2" y="6"/>
                    <a:pt x="5" y="8"/>
                    <a:pt x="10" y="8"/>
                  </a:cubicBezTo>
                  <a:cubicBezTo>
                    <a:pt x="10" y="4"/>
                    <a:pt x="2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Freeform 186"/>
            <p:cNvSpPr>
              <a:spLocks/>
            </p:cNvSpPr>
            <p:nvPr/>
          </p:nvSpPr>
          <p:spPr bwMode="auto">
            <a:xfrm>
              <a:off x="11347450" y="5916613"/>
              <a:ext cx="101600" cy="57150"/>
            </a:xfrm>
            <a:custGeom>
              <a:avLst/>
              <a:gdLst>
                <a:gd name="T0" fmla="*/ 0 w 32"/>
                <a:gd name="T1" fmla="*/ 11 h 18"/>
                <a:gd name="T2" fmla="*/ 32 w 32"/>
                <a:gd name="T3" fmla="*/ 7 h 18"/>
                <a:gd name="T4" fmla="*/ 0 w 32"/>
                <a:gd name="T5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8">
                  <a:moveTo>
                    <a:pt x="0" y="11"/>
                  </a:moveTo>
                  <a:cubicBezTo>
                    <a:pt x="4" y="18"/>
                    <a:pt x="29" y="15"/>
                    <a:pt x="32" y="7"/>
                  </a:cubicBezTo>
                  <a:cubicBezTo>
                    <a:pt x="26" y="0"/>
                    <a:pt x="5" y="2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Freeform 187"/>
            <p:cNvSpPr>
              <a:spLocks/>
            </p:cNvSpPr>
            <p:nvPr/>
          </p:nvSpPr>
          <p:spPr bwMode="auto">
            <a:xfrm>
              <a:off x="10998200" y="5995988"/>
              <a:ext cx="904875" cy="593725"/>
            </a:xfrm>
            <a:custGeom>
              <a:avLst/>
              <a:gdLst>
                <a:gd name="T0" fmla="*/ 46 w 285"/>
                <a:gd name="T1" fmla="*/ 70 h 187"/>
                <a:gd name="T2" fmla="*/ 2 w 285"/>
                <a:gd name="T3" fmla="*/ 187 h 187"/>
                <a:gd name="T4" fmla="*/ 57 w 285"/>
                <a:gd name="T5" fmla="*/ 85 h 187"/>
                <a:gd name="T6" fmla="*/ 53 w 285"/>
                <a:gd name="T7" fmla="*/ 98 h 187"/>
                <a:gd name="T8" fmla="*/ 88 w 285"/>
                <a:gd name="T9" fmla="*/ 66 h 187"/>
                <a:gd name="T10" fmla="*/ 105 w 285"/>
                <a:gd name="T11" fmla="*/ 66 h 187"/>
                <a:gd name="T12" fmla="*/ 110 w 285"/>
                <a:gd name="T13" fmla="*/ 53 h 187"/>
                <a:gd name="T14" fmla="*/ 129 w 285"/>
                <a:gd name="T15" fmla="*/ 43 h 187"/>
                <a:gd name="T16" fmla="*/ 178 w 285"/>
                <a:gd name="T17" fmla="*/ 32 h 187"/>
                <a:gd name="T18" fmla="*/ 235 w 285"/>
                <a:gd name="T19" fmla="*/ 28 h 187"/>
                <a:gd name="T20" fmla="*/ 285 w 285"/>
                <a:gd name="T21" fmla="*/ 31 h 187"/>
                <a:gd name="T22" fmla="*/ 267 w 285"/>
                <a:gd name="T23" fmla="*/ 13 h 187"/>
                <a:gd name="T24" fmla="*/ 212 w 285"/>
                <a:gd name="T25" fmla="*/ 6 h 187"/>
                <a:gd name="T26" fmla="*/ 136 w 285"/>
                <a:gd name="T27" fmla="*/ 15 h 187"/>
                <a:gd name="T28" fmla="*/ 46 w 285"/>
                <a:gd name="T29" fmla="*/ 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5" h="187">
                  <a:moveTo>
                    <a:pt x="46" y="70"/>
                  </a:moveTo>
                  <a:cubicBezTo>
                    <a:pt x="21" y="105"/>
                    <a:pt x="0" y="144"/>
                    <a:pt x="2" y="187"/>
                  </a:cubicBezTo>
                  <a:cubicBezTo>
                    <a:pt x="16" y="155"/>
                    <a:pt x="21" y="102"/>
                    <a:pt x="57" y="85"/>
                  </a:cubicBezTo>
                  <a:cubicBezTo>
                    <a:pt x="54" y="89"/>
                    <a:pt x="53" y="93"/>
                    <a:pt x="53" y="98"/>
                  </a:cubicBezTo>
                  <a:cubicBezTo>
                    <a:pt x="65" y="88"/>
                    <a:pt x="75" y="76"/>
                    <a:pt x="88" y="66"/>
                  </a:cubicBezTo>
                  <a:cubicBezTo>
                    <a:pt x="109" y="51"/>
                    <a:pt x="93" y="65"/>
                    <a:pt x="105" y="66"/>
                  </a:cubicBezTo>
                  <a:cubicBezTo>
                    <a:pt x="107" y="62"/>
                    <a:pt x="109" y="58"/>
                    <a:pt x="110" y="53"/>
                  </a:cubicBezTo>
                  <a:cubicBezTo>
                    <a:pt x="116" y="49"/>
                    <a:pt x="122" y="46"/>
                    <a:pt x="129" y="43"/>
                  </a:cubicBezTo>
                  <a:cubicBezTo>
                    <a:pt x="145" y="36"/>
                    <a:pt x="161" y="34"/>
                    <a:pt x="178" y="32"/>
                  </a:cubicBezTo>
                  <a:cubicBezTo>
                    <a:pt x="197" y="29"/>
                    <a:pt x="216" y="27"/>
                    <a:pt x="235" y="28"/>
                  </a:cubicBezTo>
                  <a:cubicBezTo>
                    <a:pt x="247" y="29"/>
                    <a:pt x="276" y="44"/>
                    <a:pt x="285" y="31"/>
                  </a:cubicBezTo>
                  <a:cubicBezTo>
                    <a:pt x="274" y="24"/>
                    <a:pt x="280" y="17"/>
                    <a:pt x="267" y="13"/>
                  </a:cubicBezTo>
                  <a:cubicBezTo>
                    <a:pt x="249" y="7"/>
                    <a:pt x="230" y="7"/>
                    <a:pt x="212" y="6"/>
                  </a:cubicBezTo>
                  <a:cubicBezTo>
                    <a:pt x="195" y="6"/>
                    <a:pt x="148" y="0"/>
                    <a:pt x="136" y="15"/>
                  </a:cubicBezTo>
                  <a:cubicBezTo>
                    <a:pt x="104" y="17"/>
                    <a:pt x="63" y="46"/>
                    <a:pt x="4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8" name="Freeform 188"/>
            <p:cNvSpPr>
              <a:spLocks/>
            </p:cNvSpPr>
            <p:nvPr/>
          </p:nvSpPr>
          <p:spPr bwMode="auto">
            <a:xfrm>
              <a:off x="11750675" y="6129338"/>
              <a:ext cx="28575" cy="19050"/>
            </a:xfrm>
            <a:custGeom>
              <a:avLst/>
              <a:gdLst>
                <a:gd name="T0" fmla="*/ 0 w 9"/>
                <a:gd name="T1" fmla="*/ 4 h 6"/>
                <a:gd name="T2" fmla="*/ 9 w 9"/>
                <a:gd name="T3" fmla="*/ 2 h 6"/>
                <a:gd name="T4" fmla="*/ 0 w 9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2" y="6"/>
                    <a:pt x="9" y="6"/>
                    <a:pt x="9" y="2"/>
                  </a:cubicBezTo>
                  <a:cubicBezTo>
                    <a:pt x="6" y="3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9" name="Freeform 189"/>
            <p:cNvSpPr>
              <a:spLocks/>
            </p:cNvSpPr>
            <p:nvPr/>
          </p:nvSpPr>
          <p:spPr bwMode="auto">
            <a:xfrm>
              <a:off x="11480800" y="5888038"/>
              <a:ext cx="76200" cy="47625"/>
            </a:xfrm>
            <a:custGeom>
              <a:avLst/>
              <a:gdLst>
                <a:gd name="T0" fmla="*/ 24 w 24"/>
                <a:gd name="T1" fmla="*/ 7 h 15"/>
                <a:gd name="T2" fmla="*/ 0 w 24"/>
                <a:gd name="T3" fmla="*/ 10 h 15"/>
                <a:gd name="T4" fmla="*/ 24 w 24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5">
                  <a:moveTo>
                    <a:pt x="24" y="7"/>
                  </a:moveTo>
                  <a:cubicBezTo>
                    <a:pt x="20" y="0"/>
                    <a:pt x="3" y="4"/>
                    <a:pt x="0" y="10"/>
                  </a:cubicBezTo>
                  <a:cubicBezTo>
                    <a:pt x="5" y="15"/>
                    <a:pt x="22" y="13"/>
                    <a:pt x="2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0" name="Freeform 190"/>
            <p:cNvSpPr>
              <a:spLocks/>
            </p:cNvSpPr>
            <p:nvPr/>
          </p:nvSpPr>
          <p:spPr bwMode="auto">
            <a:xfrm>
              <a:off x="9410700" y="6535738"/>
              <a:ext cx="241300" cy="190500"/>
            </a:xfrm>
            <a:custGeom>
              <a:avLst/>
              <a:gdLst>
                <a:gd name="T0" fmla="*/ 37 w 76"/>
                <a:gd name="T1" fmla="*/ 14 h 60"/>
                <a:gd name="T2" fmla="*/ 61 w 76"/>
                <a:gd name="T3" fmla="*/ 29 h 60"/>
                <a:gd name="T4" fmla="*/ 46 w 76"/>
                <a:gd name="T5" fmla="*/ 35 h 60"/>
                <a:gd name="T6" fmla="*/ 38 w 76"/>
                <a:gd name="T7" fmla="*/ 26 h 60"/>
                <a:gd name="T8" fmla="*/ 16 w 76"/>
                <a:gd name="T9" fmla="*/ 30 h 60"/>
                <a:gd name="T10" fmla="*/ 45 w 76"/>
                <a:gd name="T11" fmla="*/ 39 h 60"/>
                <a:gd name="T12" fmla="*/ 13 w 76"/>
                <a:gd name="T13" fmla="*/ 42 h 60"/>
                <a:gd name="T14" fmla="*/ 36 w 76"/>
                <a:gd name="T15" fmla="*/ 58 h 60"/>
                <a:gd name="T16" fmla="*/ 71 w 76"/>
                <a:gd name="T17" fmla="*/ 29 h 60"/>
                <a:gd name="T18" fmla="*/ 37 w 76"/>
                <a:gd name="T19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60">
                  <a:moveTo>
                    <a:pt x="37" y="14"/>
                  </a:moveTo>
                  <a:cubicBezTo>
                    <a:pt x="38" y="27"/>
                    <a:pt x="59" y="17"/>
                    <a:pt x="61" y="29"/>
                  </a:cubicBezTo>
                  <a:cubicBezTo>
                    <a:pt x="56" y="30"/>
                    <a:pt x="51" y="32"/>
                    <a:pt x="46" y="35"/>
                  </a:cubicBezTo>
                  <a:cubicBezTo>
                    <a:pt x="45" y="31"/>
                    <a:pt x="42" y="28"/>
                    <a:pt x="38" y="26"/>
                  </a:cubicBezTo>
                  <a:cubicBezTo>
                    <a:pt x="32" y="22"/>
                    <a:pt x="18" y="19"/>
                    <a:pt x="16" y="30"/>
                  </a:cubicBezTo>
                  <a:cubicBezTo>
                    <a:pt x="24" y="35"/>
                    <a:pt x="35" y="39"/>
                    <a:pt x="45" y="39"/>
                  </a:cubicBezTo>
                  <a:cubicBezTo>
                    <a:pt x="40" y="60"/>
                    <a:pt x="21" y="38"/>
                    <a:pt x="13" y="42"/>
                  </a:cubicBezTo>
                  <a:cubicBezTo>
                    <a:pt x="0" y="49"/>
                    <a:pt x="30" y="58"/>
                    <a:pt x="36" y="58"/>
                  </a:cubicBezTo>
                  <a:cubicBezTo>
                    <a:pt x="51" y="58"/>
                    <a:pt x="69" y="38"/>
                    <a:pt x="71" y="29"/>
                  </a:cubicBezTo>
                  <a:cubicBezTo>
                    <a:pt x="76" y="12"/>
                    <a:pt x="48" y="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Freeform 191"/>
            <p:cNvSpPr>
              <a:spLocks/>
            </p:cNvSpPr>
            <p:nvPr/>
          </p:nvSpPr>
          <p:spPr bwMode="auto">
            <a:xfrm>
              <a:off x="9156700" y="6646863"/>
              <a:ext cx="114300" cy="60325"/>
            </a:xfrm>
            <a:custGeom>
              <a:avLst/>
              <a:gdLst>
                <a:gd name="T0" fmla="*/ 3 w 36"/>
                <a:gd name="T1" fmla="*/ 19 h 19"/>
                <a:gd name="T2" fmla="*/ 36 w 36"/>
                <a:gd name="T3" fmla="*/ 13 h 19"/>
                <a:gd name="T4" fmla="*/ 3 w 3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9">
                  <a:moveTo>
                    <a:pt x="3" y="19"/>
                  </a:moveTo>
                  <a:cubicBezTo>
                    <a:pt x="12" y="14"/>
                    <a:pt x="29" y="19"/>
                    <a:pt x="36" y="13"/>
                  </a:cubicBezTo>
                  <a:cubicBezTo>
                    <a:pt x="31" y="0"/>
                    <a:pt x="0" y="7"/>
                    <a:pt x="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Freeform 192"/>
            <p:cNvSpPr>
              <a:spLocks/>
            </p:cNvSpPr>
            <p:nvPr/>
          </p:nvSpPr>
          <p:spPr bwMode="auto">
            <a:xfrm>
              <a:off x="9810750" y="6621463"/>
              <a:ext cx="101600" cy="88900"/>
            </a:xfrm>
            <a:custGeom>
              <a:avLst/>
              <a:gdLst>
                <a:gd name="T0" fmla="*/ 32 w 32"/>
                <a:gd name="T1" fmla="*/ 25 h 28"/>
                <a:gd name="T2" fmla="*/ 0 w 32"/>
                <a:gd name="T3" fmla="*/ 15 h 28"/>
                <a:gd name="T4" fmla="*/ 32 w 32"/>
                <a:gd name="T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8">
                  <a:moveTo>
                    <a:pt x="32" y="25"/>
                  </a:moveTo>
                  <a:cubicBezTo>
                    <a:pt x="28" y="15"/>
                    <a:pt x="5" y="0"/>
                    <a:pt x="0" y="15"/>
                  </a:cubicBezTo>
                  <a:cubicBezTo>
                    <a:pt x="10" y="18"/>
                    <a:pt x="20" y="28"/>
                    <a:pt x="3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Freeform 193"/>
            <p:cNvSpPr>
              <a:spLocks/>
            </p:cNvSpPr>
            <p:nvPr/>
          </p:nvSpPr>
          <p:spPr bwMode="auto">
            <a:xfrm>
              <a:off x="9734550" y="6761163"/>
              <a:ext cx="85725" cy="98425"/>
            </a:xfrm>
            <a:custGeom>
              <a:avLst/>
              <a:gdLst>
                <a:gd name="T0" fmla="*/ 0 w 27"/>
                <a:gd name="T1" fmla="*/ 11 h 31"/>
                <a:gd name="T2" fmla="*/ 27 w 27"/>
                <a:gd name="T3" fmla="*/ 16 h 31"/>
                <a:gd name="T4" fmla="*/ 0 w 27"/>
                <a:gd name="T5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1">
                  <a:moveTo>
                    <a:pt x="0" y="11"/>
                  </a:moveTo>
                  <a:cubicBezTo>
                    <a:pt x="8" y="15"/>
                    <a:pt x="23" y="31"/>
                    <a:pt x="27" y="16"/>
                  </a:cubicBezTo>
                  <a:cubicBezTo>
                    <a:pt x="19" y="15"/>
                    <a:pt x="6" y="0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Freeform 194"/>
            <p:cNvSpPr>
              <a:spLocks/>
            </p:cNvSpPr>
            <p:nvPr/>
          </p:nvSpPr>
          <p:spPr bwMode="auto">
            <a:xfrm>
              <a:off x="9744075" y="6694488"/>
              <a:ext cx="241300" cy="206375"/>
            </a:xfrm>
            <a:custGeom>
              <a:avLst/>
              <a:gdLst>
                <a:gd name="T0" fmla="*/ 37 w 76"/>
                <a:gd name="T1" fmla="*/ 15 h 65"/>
                <a:gd name="T2" fmla="*/ 0 w 76"/>
                <a:gd name="T3" fmla="*/ 5 h 65"/>
                <a:gd name="T4" fmla="*/ 28 w 76"/>
                <a:gd name="T5" fmla="*/ 21 h 65"/>
                <a:gd name="T6" fmla="*/ 39 w 76"/>
                <a:gd name="T7" fmla="*/ 42 h 65"/>
                <a:gd name="T8" fmla="*/ 54 w 76"/>
                <a:gd name="T9" fmla="*/ 22 h 65"/>
                <a:gd name="T10" fmla="*/ 76 w 76"/>
                <a:gd name="T11" fmla="*/ 5 h 65"/>
                <a:gd name="T12" fmla="*/ 37 w 76"/>
                <a:gd name="T13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65">
                  <a:moveTo>
                    <a:pt x="37" y="15"/>
                  </a:moveTo>
                  <a:cubicBezTo>
                    <a:pt x="27" y="6"/>
                    <a:pt x="13" y="5"/>
                    <a:pt x="0" y="5"/>
                  </a:cubicBezTo>
                  <a:cubicBezTo>
                    <a:pt x="4" y="16"/>
                    <a:pt x="21" y="13"/>
                    <a:pt x="28" y="21"/>
                  </a:cubicBezTo>
                  <a:cubicBezTo>
                    <a:pt x="28" y="22"/>
                    <a:pt x="29" y="65"/>
                    <a:pt x="39" y="42"/>
                  </a:cubicBezTo>
                  <a:cubicBezTo>
                    <a:pt x="44" y="31"/>
                    <a:pt x="39" y="27"/>
                    <a:pt x="54" y="22"/>
                  </a:cubicBezTo>
                  <a:cubicBezTo>
                    <a:pt x="63" y="18"/>
                    <a:pt x="73" y="15"/>
                    <a:pt x="76" y="5"/>
                  </a:cubicBezTo>
                  <a:cubicBezTo>
                    <a:pt x="61" y="0"/>
                    <a:pt x="48" y="7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Freeform 195"/>
            <p:cNvSpPr>
              <a:spLocks/>
            </p:cNvSpPr>
            <p:nvPr/>
          </p:nvSpPr>
          <p:spPr bwMode="auto">
            <a:xfrm>
              <a:off x="10233025" y="6764338"/>
              <a:ext cx="136525" cy="98425"/>
            </a:xfrm>
            <a:custGeom>
              <a:avLst/>
              <a:gdLst>
                <a:gd name="T0" fmla="*/ 0 w 43"/>
                <a:gd name="T1" fmla="*/ 5 h 31"/>
                <a:gd name="T2" fmla="*/ 18 w 43"/>
                <a:gd name="T3" fmla="*/ 16 h 31"/>
                <a:gd name="T4" fmla="*/ 43 w 43"/>
                <a:gd name="T5" fmla="*/ 29 h 31"/>
                <a:gd name="T6" fmla="*/ 0 w 43"/>
                <a:gd name="T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1">
                  <a:moveTo>
                    <a:pt x="0" y="5"/>
                  </a:moveTo>
                  <a:cubicBezTo>
                    <a:pt x="3" y="12"/>
                    <a:pt x="11" y="15"/>
                    <a:pt x="18" y="16"/>
                  </a:cubicBezTo>
                  <a:cubicBezTo>
                    <a:pt x="29" y="17"/>
                    <a:pt x="32" y="31"/>
                    <a:pt x="43" y="29"/>
                  </a:cubicBezTo>
                  <a:cubicBezTo>
                    <a:pt x="42" y="12"/>
                    <a:pt x="1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Freeform 196"/>
            <p:cNvSpPr>
              <a:spLocks/>
            </p:cNvSpPr>
            <p:nvPr/>
          </p:nvSpPr>
          <p:spPr bwMode="auto">
            <a:xfrm>
              <a:off x="11249025" y="5792788"/>
              <a:ext cx="117475" cy="66675"/>
            </a:xfrm>
            <a:custGeom>
              <a:avLst/>
              <a:gdLst>
                <a:gd name="T0" fmla="*/ 37 w 37"/>
                <a:gd name="T1" fmla="*/ 4 h 21"/>
                <a:gd name="T2" fmla="*/ 0 w 37"/>
                <a:gd name="T3" fmla="*/ 20 h 21"/>
                <a:gd name="T4" fmla="*/ 37 w 37"/>
                <a:gd name="T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1">
                  <a:moveTo>
                    <a:pt x="37" y="4"/>
                  </a:moveTo>
                  <a:cubicBezTo>
                    <a:pt x="24" y="0"/>
                    <a:pt x="6" y="6"/>
                    <a:pt x="0" y="20"/>
                  </a:cubicBezTo>
                  <a:cubicBezTo>
                    <a:pt x="14" y="21"/>
                    <a:pt x="29" y="13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Freeform 197"/>
            <p:cNvSpPr>
              <a:spLocks/>
            </p:cNvSpPr>
            <p:nvPr/>
          </p:nvSpPr>
          <p:spPr bwMode="auto">
            <a:xfrm>
              <a:off x="11141075" y="5751513"/>
              <a:ext cx="69850" cy="34925"/>
            </a:xfrm>
            <a:custGeom>
              <a:avLst/>
              <a:gdLst>
                <a:gd name="T0" fmla="*/ 22 w 22"/>
                <a:gd name="T1" fmla="*/ 0 h 11"/>
                <a:gd name="T2" fmla="*/ 0 w 22"/>
                <a:gd name="T3" fmla="*/ 11 h 11"/>
                <a:gd name="T4" fmla="*/ 22 w 2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1">
                  <a:moveTo>
                    <a:pt x="22" y="0"/>
                  </a:moveTo>
                  <a:cubicBezTo>
                    <a:pt x="14" y="4"/>
                    <a:pt x="7" y="7"/>
                    <a:pt x="0" y="11"/>
                  </a:cubicBezTo>
                  <a:cubicBezTo>
                    <a:pt x="8" y="10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Freeform 198"/>
            <p:cNvSpPr>
              <a:spLocks/>
            </p:cNvSpPr>
            <p:nvPr/>
          </p:nvSpPr>
          <p:spPr bwMode="auto">
            <a:xfrm>
              <a:off x="12141200" y="5722938"/>
              <a:ext cx="38100" cy="60325"/>
            </a:xfrm>
            <a:custGeom>
              <a:avLst/>
              <a:gdLst>
                <a:gd name="T0" fmla="*/ 12 w 12"/>
                <a:gd name="T1" fmla="*/ 14 h 19"/>
                <a:gd name="T2" fmla="*/ 0 w 12"/>
                <a:gd name="T3" fmla="*/ 7 h 19"/>
                <a:gd name="T4" fmla="*/ 12 w 12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9">
                  <a:moveTo>
                    <a:pt x="12" y="14"/>
                  </a:moveTo>
                  <a:cubicBezTo>
                    <a:pt x="9" y="11"/>
                    <a:pt x="4" y="0"/>
                    <a:pt x="0" y="7"/>
                  </a:cubicBezTo>
                  <a:cubicBezTo>
                    <a:pt x="3" y="9"/>
                    <a:pt x="7" y="19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Freeform 199"/>
            <p:cNvSpPr>
              <a:spLocks/>
            </p:cNvSpPr>
            <p:nvPr/>
          </p:nvSpPr>
          <p:spPr bwMode="auto">
            <a:xfrm>
              <a:off x="11347450" y="6764338"/>
              <a:ext cx="47625" cy="79375"/>
            </a:xfrm>
            <a:custGeom>
              <a:avLst/>
              <a:gdLst>
                <a:gd name="T0" fmla="*/ 5 w 15"/>
                <a:gd name="T1" fmla="*/ 0 h 25"/>
                <a:gd name="T2" fmla="*/ 2 w 15"/>
                <a:gd name="T3" fmla="*/ 15 h 25"/>
                <a:gd name="T4" fmla="*/ 5 w 1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5">
                  <a:moveTo>
                    <a:pt x="5" y="0"/>
                  </a:moveTo>
                  <a:cubicBezTo>
                    <a:pt x="0" y="1"/>
                    <a:pt x="3" y="9"/>
                    <a:pt x="2" y="15"/>
                  </a:cubicBezTo>
                  <a:cubicBezTo>
                    <a:pt x="13" y="25"/>
                    <a:pt x="15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Freeform 200"/>
            <p:cNvSpPr>
              <a:spLocks/>
            </p:cNvSpPr>
            <p:nvPr/>
          </p:nvSpPr>
          <p:spPr bwMode="auto">
            <a:xfrm>
              <a:off x="11940540" y="5339715"/>
              <a:ext cx="251460" cy="119698"/>
            </a:xfrm>
            <a:custGeom>
              <a:avLst/>
              <a:gdLst>
                <a:gd name="T0" fmla="*/ 54 w 80"/>
                <a:gd name="T1" fmla="*/ 10 h 38"/>
                <a:gd name="T2" fmla="*/ 25 w 80"/>
                <a:gd name="T3" fmla="*/ 0 h 38"/>
                <a:gd name="T4" fmla="*/ 0 w 80"/>
                <a:gd name="T5" fmla="*/ 13 h 38"/>
                <a:gd name="T6" fmla="*/ 17 w 80"/>
                <a:gd name="T7" fmla="*/ 21 h 38"/>
                <a:gd name="T8" fmla="*/ 80 w 80"/>
                <a:gd name="T9" fmla="*/ 38 h 38"/>
                <a:gd name="T10" fmla="*/ 80 w 80"/>
                <a:gd name="T11" fmla="*/ 20 h 38"/>
                <a:gd name="T12" fmla="*/ 54 w 80"/>
                <a:gd name="T13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8">
                  <a:moveTo>
                    <a:pt x="54" y="10"/>
                  </a:moveTo>
                  <a:cubicBezTo>
                    <a:pt x="43" y="8"/>
                    <a:pt x="35" y="3"/>
                    <a:pt x="25" y="0"/>
                  </a:cubicBezTo>
                  <a:cubicBezTo>
                    <a:pt x="17" y="4"/>
                    <a:pt x="8" y="9"/>
                    <a:pt x="0" y="13"/>
                  </a:cubicBezTo>
                  <a:cubicBezTo>
                    <a:pt x="6" y="16"/>
                    <a:pt x="12" y="19"/>
                    <a:pt x="17" y="21"/>
                  </a:cubicBezTo>
                  <a:cubicBezTo>
                    <a:pt x="39" y="22"/>
                    <a:pt x="60" y="28"/>
                    <a:pt x="80" y="38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1" y="15"/>
                    <a:pt x="62" y="11"/>
                    <a:pt x="5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Freeform 201"/>
            <p:cNvSpPr>
              <a:spLocks noEditPoints="1"/>
            </p:cNvSpPr>
            <p:nvPr/>
          </p:nvSpPr>
          <p:spPr bwMode="auto">
            <a:xfrm>
              <a:off x="10956925" y="5406390"/>
              <a:ext cx="1235075" cy="1478598"/>
            </a:xfrm>
            <a:custGeom>
              <a:avLst/>
              <a:gdLst>
                <a:gd name="T0" fmla="*/ 380 w 389"/>
                <a:gd name="T1" fmla="*/ 26 h 467"/>
                <a:gd name="T2" fmla="*/ 274 w 389"/>
                <a:gd name="T3" fmla="*/ 12 h 467"/>
                <a:gd name="T4" fmla="*/ 258 w 389"/>
                <a:gd name="T5" fmla="*/ 20 h 467"/>
                <a:gd name="T6" fmla="*/ 252 w 389"/>
                <a:gd name="T7" fmla="*/ 35 h 467"/>
                <a:gd name="T8" fmla="*/ 238 w 389"/>
                <a:gd name="T9" fmla="*/ 31 h 467"/>
                <a:gd name="T10" fmla="*/ 166 w 389"/>
                <a:gd name="T11" fmla="*/ 69 h 467"/>
                <a:gd name="T12" fmla="*/ 214 w 389"/>
                <a:gd name="T13" fmla="*/ 60 h 467"/>
                <a:gd name="T14" fmla="*/ 249 w 389"/>
                <a:gd name="T15" fmla="*/ 60 h 467"/>
                <a:gd name="T16" fmla="*/ 320 w 389"/>
                <a:gd name="T17" fmla="*/ 106 h 467"/>
                <a:gd name="T18" fmla="*/ 293 w 389"/>
                <a:gd name="T19" fmla="*/ 147 h 467"/>
                <a:gd name="T20" fmla="*/ 346 w 389"/>
                <a:gd name="T21" fmla="*/ 222 h 467"/>
                <a:gd name="T22" fmla="*/ 299 w 389"/>
                <a:gd name="T23" fmla="*/ 282 h 467"/>
                <a:gd name="T24" fmla="*/ 116 w 389"/>
                <a:gd name="T25" fmla="*/ 302 h 467"/>
                <a:gd name="T26" fmla="*/ 82 w 389"/>
                <a:gd name="T27" fmla="*/ 360 h 467"/>
                <a:gd name="T28" fmla="*/ 4 w 389"/>
                <a:gd name="T29" fmla="*/ 449 h 467"/>
                <a:gd name="T30" fmla="*/ 18 w 389"/>
                <a:gd name="T31" fmla="*/ 459 h 467"/>
                <a:gd name="T32" fmla="*/ 35 w 389"/>
                <a:gd name="T33" fmla="*/ 410 h 467"/>
                <a:gd name="T34" fmla="*/ 99 w 389"/>
                <a:gd name="T35" fmla="*/ 439 h 467"/>
                <a:gd name="T36" fmla="*/ 133 w 389"/>
                <a:gd name="T37" fmla="*/ 380 h 467"/>
                <a:gd name="T38" fmla="*/ 219 w 389"/>
                <a:gd name="T39" fmla="*/ 398 h 467"/>
                <a:gd name="T40" fmla="*/ 235 w 389"/>
                <a:gd name="T41" fmla="*/ 348 h 467"/>
                <a:gd name="T42" fmla="*/ 204 w 389"/>
                <a:gd name="T43" fmla="*/ 423 h 467"/>
                <a:gd name="T44" fmla="*/ 192 w 389"/>
                <a:gd name="T45" fmla="*/ 459 h 467"/>
                <a:gd name="T46" fmla="*/ 215 w 389"/>
                <a:gd name="T47" fmla="*/ 438 h 467"/>
                <a:gd name="T48" fmla="*/ 230 w 389"/>
                <a:gd name="T49" fmla="*/ 459 h 467"/>
                <a:gd name="T50" fmla="*/ 251 w 389"/>
                <a:gd name="T51" fmla="*/ 366 h 467"/>
                <a:gd name="T52" fmla="*/ 268 w 389"/>
                <a:gd name="T53" fmla="*/ 362 h 467"/>
                <a:gd name="T54" fmla="*/ 246 w 389"/>
                <a:gd name="T55" fmla="*/ 459 h 467"/>
                <a:gd name="T56" fmla="*/ 268 w 389"/>
                <a:gd name="T57" fmla="*/ 430 h 467"/>
                <a:gd name="T58" fmla="*/ 286 w 389"/>
                <a:gd name="T59" fmla="*/ 349 h 467"/>
                <a:gd name="T60" fmla="*/ 318 w 389"/>
                <a:gd name="T61" fmla="*/ 388 h 467"/>
                <a:gd name="T62" fmla="*/ 389 w 389"/>
                <a:gd name="T63" fmla="*/ 425 h 467"/>
                <a:gd name="T64" fmla="*/ 364 w 389"/>
                <a:gd name="T65" fmla="*/ 419 h 467"/>
                <a:gd name="T66" fmla="*/ 334 w 389"/>
                <a:gd name="T67" fmla="*/ 382 h 467"/>
                <a:gd name="T68" fmla="*/ 389 w 389"/>
                <a:gd name="T69" fmla="*/ 373 h 467"/>
                <a:gd name="T70" fmla="*/ 308 w 389"/>
                <a:gd name="T71" fmla="*/ 334 h 467"/>
                <a:gd name="T72" fmla="*/ 389 w 389"/>
                <a:gd name="T73" fmla="*/ 361 h 467"/>
                <a:gd name="T74" fmla="*/ 292 w 389"/>
                <a:gd name="T75" fmla="*/ 283 h 467"/>
                <a:gd name="T76" fmla="*/ 331 w 389"/>
                <a:gd name="T77" fmla="*/ 314 h 467"/>
                <a:gd name="T78" fmla="*/ 389 w 389"/>
                <a:gd name="T79" fmla="*/ 306 h 467"/>
                <a:gd name="T80" fmla="*/ 340 w 389"/>
                <a:gd name="T81" fmla="*/ 273 h 467"/>
                <a:gd name="T82" fmla="*/ 389 w 389"/>
                <a:gd name="T83" fmla="*/ 242 h 467"/>
                <a:gd name="T84" fmla="*/ 367 w 389"/>
                <a:gd name="T85" fmla="*/ 149 h 467"/>
                <a:gd name="T86" fmla="*/ 347 w 389"/>
                <a:gd name="T87" fmla="*/ 94 h 467"/>
                <a:gd name="T88" fmla="*/ 342 w 389"/>
                <a:gd name="T89" fmla="*/ 89 h 467"/>
                <a:gd name="T90" fmla="*/ 282 w 389"/>
                <a:gd name="T91" fmla="*/ 38 h 467"/>
                <a:gd name="T92" fmla="*/ 389 w 389"/>
                <a:gd name="T93" fmla="*/ 86 h 467"/>
                <a:gd name="T94" fmla="*/ 348 w 389"/>
                <a:gd name="T95" fmla="*/ 30 h 467"/>
                <a:gd name="T96" fmla="*/ 389 w 389"/>
                <a:gd name="T97" fmla="*/ 28 h 467"/>
                <a:gd name="T98" fmla="*/ 134 w 389"/>
                <a:gd name="T99" fmla="*/ 314 h 467"/>
                <a:gd name="T100" fmla="*/ 148 w 389"/>
                <a:gd name="T101" fmla="*/ 359 h 467"/>
                <a:gd name="T102" fmla="*/ 148 w 389"/>
                <a:gd name="T103" fmla="*/ 359 h 467"/>
                <a:gd name="T104" fmla="*/ 176 w 389"/>
                <a:gd name="T105" fmla="*/ 333 h 467"/>
                <a:gd name="T106" fmla="*/ 177 w 389"/>
                <a:gd name="T107" fmla="*/ 321 h 467"/>
                <a:gd name="T108" fmla="*/ 202 w 389"/>
                <a:gd name="T109" fmla="*/ 281 h 467"/>
                <a:gd name="T110" fmla="*/ 177 w 389"/>
                <a:gd name="T111" fmla="*/ 321 h 467"/>
                <a:gd name="T112" fmla="*/ 200 w 389"/>
                <a:gd name="T113" fmla="*/ 362 h 467"/>
                <a:gd name="T114" fmla="*/ 199 w 389"/>
                <a:gd name="T115" fmla="*/ 334 h 467"/>
                <a:gd name="T116" fmla="*/ 208 w 389"/>
                <a:gd name="T117" fmla="*/ 339 h 467"/>
                <a:gd name="T118" fmla="*/ 333 w 389"/>
                <a:gd name="T119" fmla="*/ 2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" h="467">
                  <a:moveTo>
                    <a:pt x="389" y="28"/>
                  </a:moveTo>
                  <a:cubicBezTo>
                    <a:pt x="386" y="28"/>
                    <a:pt x="383" y="27"/>
                    <a:pt x="380" y="26"/>
                  </a:cubicBezTo>
                  <a:cubicBezTo>
                    <a:pt x="352" y="17"/>
                    <a:pt x="324" y="9"/>
                    <a:pt x="297" y="0"/>
                  </a:cubicBezTo>
                  <a:cubicBezTo>
                    <a:pt x="289" y="4"/>
                    <a:pt x="281" y="8"/>
                    <a:pt x="274" y="12"/>
                  </a:cubicBezTo>
                  <a:cubicBezTo>
                    <a:pt x="276" y="12"/>
                    <a:pt x="279" y="13"/>
                    <a:pt x="282" y="13"/>
                  </a:cubicBezTo>
                  <a:cubicBezTo>
                    <a:pt x="277" y="18"/>
                    <a:pt x="268" y="20"/>
                    <a:pt x="258" y="20"/>
                  </a:cubicBezTo>
                  <a:cubicBezTo>
                    <a:pt x="253" y="23"/>
                    <a:pt x="248" y="26"/>
                    <a:pt x="242" y="29"/>
                  </a:cubicBezTo>
                  <a:cubicBezTo>
                    <a:pt x="248" y="28"/>
                    <a:pt x="255" y="31"/>
                    <a:pt x="252" y="35"/>
                  </a:cubicBezTo>
                  <a:cubicBezTo>
                    <a:pt x="246" y="41"/>
                    <a:pt x="241" y="33"/>
                    <a:pt x="238" y="32"/>
                  </a:cubicBezTo>
                  <a:cubicBezTo>
                    <a:pt x="238" y="32"/>
                    <a:pt x="238" y="31"/>
                    <a:pt x="238" y="31"/>
                  </a:cubicBezTo>
                  <a:cubicBezTo>
                    <a:pt x="213" y="44"/>
                    <a:pt x="188" y="57"/>
                    <a:pt x="163" y="69"/>
                  </a:cubicBezTo>
                  <a:cubicBezTo>
                    <a:pt x="164" y="69"/>
                    <a:pt x="165" y="69"/>
                    <a:pt x="166" y="69"/>
                  </a:cubicBezTo>
                  <a:cubicBezTo>
                    <a:pt x="182" y="69"/>
                    <a:pt x="177" y="62"/>
                    <a:pt x="189" y="61"/>
                  </a:cubicBezTo>
                  <a:cubicBezTo>
                    <a:pt x="196" y="61"/>
                    <a:pt x="210" y="67"/>
                    <a:pt x="214" y="60"/>
                  </a:cubicBezTo>
                  <a:cubicBezTo>
                    <a:pt x="220" y="61"/>
                    <a:pt x="225" y="64"/>
                    <a:pt x="229" y="68"/>
                  </a:cubicBezTo>
                  <a:cubicBezTo>
                    <a:pt x="245" y="65"/>
                    <a:pt x="222" y="55"/>
                    <a:pt x="249" y="60"/>
                  </a:cubicBezTo>
                  <a:cubicBezTo>
                    <a:pt x="264" y="63"/>
                    <a:pt x="280" y="68"/>
                    <a:pt x="293" y="76"/>
                  </a:cubicBezTo>
                  <a:cubicBezTo>
                    <a:pt x="308" y="85"/>
                    <a:pt x="309" y="95"/>
                    <a:pt x="320" y="106"/>
                  </a:cubicBezTo>
                  <a:cubicBezTo>
                    <a:pt x="325" y="112"/>
                    <a:pt x="332" y="119"/>
                    <a:pt x="327" y="128"/>
                  </a:cubicBezTo>
                  <a:cubicBezTo>
                    <a:pt x="319" y="143"/>
                    <a:pt x="293" y="123"/>
                    <a:pt x="293" y="147"/>
                  </a:cubicBezTo>
                  <a:cubicBezTo>
                    <a:pt x="293" y="160"/>
                    <a:pt x="311" y="164"/>
                    <a:pt x="322" y="173"/>
                  </a:cubicBezTo>
                  <a:cubicBezTo>
                    <a:pt x="339" y="187"/>
                    <a:pt x="348" y="199"/>
                    <a:pt x="346" y="222"/>
                  </a:cubicBezTo>
                  <a:cubicBezTo>
                    <a:pt x="345" y="236"/>
                    <a:pt x="340" y="248"/>
                    <a:pt x="332" y="259"/>
                  </a:cubicBezTo>
                  <a:cubicBezTo>
                    <a:pt x="325" y="269"/>
                    <a:pt x="297" y="267"/>
                    <a:pt x="299" y="282"/>
                  </a:cubicBezTo>
                  <a:cubicBezTo>
                    <a:pt x="291" y="232"/>
                    <a:pt x="168" y="266"/>
                    <a:pt x="144" y="287"/>
                  </a:cubicBezTo>
                  <a:cubicBezTo>
                    <a:pt x="135" y="294"/>
                    <a:pt x="122" y="293"/>
                    <a:pt x="116" y="302"/>
                  </a:cubicBezTo>
                  <a:cubicBezTo>
                    <a:pt x="107" y="316"/>
                    <a:pt x="108" y="327"/>
                    <a:pt x="89" y="326"/>
                  </a:cubicBezTo>
                  <a:cubicBezTo>
                    <a:pt x="81" y="334"/>
                    <a:pt x="86" y="349"/>
                    <a:pt x="82" y="360"/>
                  </a:cubicBezTo>
                  <a:cubicBezTo>
                    <a:pt x="76" y="376"/>
                    <a:pt x="67" y="389"/>
                    <a:pt x="72" y="407"/>
                  </a:cubicBezTo>
                  <a:cubicBezTo>
                    <a:pt x="34" y="372"/>
                    <a:pt x="0" y="409"/>
                    <a:pt x="4" y="449"/>
                  </a:cubicBezTo>
                  <a:cubicBezTo>
                    <a:pt x="5" y="452"/>
                    <a:pt x="5" y="456"/>
                    <a:pt x="6" y="459"/>
                  </a:cubicBezTo>
                  <a:cubicBezTo>
                    <a:pt x="18" y="459"/>
                    <a:pt x="18" y="459"/>
                    <a:pt x="18" y="459"/>
                  </a:cubicBezTo>
                  <a:cubicBezTo>
                    <a:pt x="17" y="455"/>
                    <a:pt x="16" y="451"/>
                    <a:pt x="16" y="446"/>
                  </a:cubicBezTo>
                  <a:cubicBezTo>
                    <a:pt x="15" y="435"/>
                    <a:pt x="21" y="413"/>
                    <a:pt x="35" y="410"/>
                  </a:cubicBezTo>
                  <a:cubicBezTo>
                    <a:pt x="60" y="406"/>
                    <a:pt x="63" y="427"/>
                    <a:pt x="71" y="442"/>
                  </a:cubicBezTo>
                  <a:cubicBezTo>
                    <a:pt x="79" y="457"/>
                    <a:pt x="90" y="446"/>
                    <a:pt x="99" y="439"/>
                  </a:cubicBezTo>
                  <a:cubicBezTo>
                    <a:pt x="91" y="432"/>
                    <a:pt x="91" y="405"/>
                    <a:pt x="100" y="399"/>
                  </a:cubicBezTo>
                  <a:cubicBezTo>
                    <a:pt x="112" y="389"/>
                    <a:pt x="116" y="384"/>
                    <a:pt x="133" y="380"/>
                  </a:cubicBezTo>
                  <a:cubicBezTo>
                    <a:pt x="151" y="376"/>
                    <a:pt x="154" y="393"/>
                    <a:pt x="169" y="391"/>
                  </a:cubicBezTo>
                  <a:cubicBezTo>
                    <a:pt x="169" y="411"/>
                    <a:pt x="211" y="419"/>
                    <a:pt x="219" y="398"/>
                  </a:cubicBezTo>
                  <a:cubicBezTo>
                    <a:pt x="215" y="359"/>
                    <a:pt x="230" y="315"/>
                    <a:pt x="259" y="288"/>
                  </a:cubicBezTo>
                  <a:cubicBezTo>
                    <a:pt x="266" y="313"/>
                    <a:pt x="241" y="327"/>
                    <a:pt x="235" y="348"/>
                  </a:cubicBezTo>
                  <a:cubicBezTo>
                    <a:pt x="231" y="363"/>
                    <a:pt x="224" y="364"/>
                    <a:pt x="225" y="379"/>
                  </a:cubicBezTo>
                  <a:cubicBezTo>
                    <a:pt x="226" y="400"/>
                    <a:pt x="224" y="417"/>
                    <a:pt x="204" y="423"/>
                  </a:cubicBezTo>
                  <a:cubicBezTo>
                    <a:pt x="183" y="430"/>
                    <a:pt x="193" y="437"/>
                    <a:pt x="192" y="455"/>
                  </a:cubicBezTo>
                  <a:cubicBezTo>
                    <a:pt x="192" y="456"/>
                    <a:pt x="192" y="458"/>
                    <a:pt x="192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6" y="451"/>
                    <a:pt x="209" y="444"/>
                    <a:pt x="215" y="438"/>
                  </a:cubicBezTo>
                  <a:cubicBezTo>
                    <a:pt x="215" y="445"/>
                    <a:pt x="215" y="452"/>
                    <a:pt x="215" y="459"/>
                  </a:cubicBezTo>
                  <a:cubicBezTo>
                    <a:pt x="230" y="459"/>
                    <a:pt x="230" y="459"/>
                    <a:pt x="230" y="459"/>
                  </a:cubicBezTo>
                  <a:cubicBezTo>
                    <a:pt x="228" y="438"/>
                    <a:pt x="229" y="416"/>
                    <a:pt x="239" y="401"/>
                  </a:cubicBezTo>
                  <a:cubicBezTo>
                    <a:pt x="244" y="393"/>
                    <a:pt x="247" y="376"/>
                    <a:pt x="251" y="366"/>
                  </a:cubicBezTo>
                  <a:cubicBezTo>
                    <a:pt x="257" y="351"/>
                    <a:pt x="257" y="340"/>
                    <a:pt x="269" y="326"/>
                  </a:cubicBezTo>
                  <a:cubicBezTo>
                    <a:pt x="288" y="336"/>
                    <a:pt x="275" y="349"/>
                    <a:pt x="268" y="362"/>
                  </a:cubicBezTo>
                  <a:cubicBezTo>
                    <a:pt x="259" y="380"/>
                    <a:pt x="253" y="400"/>
                    <a:pt x="250" y="420"/>
                  </a:cubicBezTo>
                  <a:cubicBezTo>
                    <a:pt x="248" y="433"/>
                    <a:pt x="246" y="446"/>
                    <a:pt x="246" y="459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7" y="449"/>
                    <a:pt x="267" y="440"/>
                    <a:pt x="268" y="430"/>
                  </a:cubicBezTo>
                  <a:cubicBezTo>
                    <a:pt x="269" y="415"/>
                    <a:pt x="271" y="401"/>
                    <a:pt x="274" y="386"/>
                  </a:cubicBezTo>
                  <a:cubicBezTo>
                    <a:pt x="277" y="374"/>
                    <a:pt x="287" y="361"/>
                    <a:pt x="286" y="349"/>
                  </a:cubicBezTo>
                  <a:cubicBezTo>
                    <a:pt x="291" y="354"/>
                    <a:pt x="297" y="359"/>
                    <a:pt x="302" y="365"/>
                  </a:cubicBezTo>
                  <a:cubicBezTo>
                    <a:pt x="317" y="378"/>
                    <a:pt x="319" y="368"/>
                    <a:pt x="318" y="388"/>
                  </a:cubicBezTo>
                  <a:cubicBezTo>
                    <a:pt x="318" y="405"/>
                    <a:pt x="321" y="425"/>
                    <a:pt x="332" y="437"/>
                  </a:cubicBezTo>
                  <a:cubicBezTo>
                    <a:pt x="358" y="467"/>
                    <a:pt x="371" y="443"/>
                    <a:pt x="389" y="425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0" y="404"/>
                    <a:pt x="370" y="405"/>
                    <a:pt x="364" y="419"/>
                  </a:cubicBezTo>
                  <a:cubicBezTo>
                    <a:pt x="354" y="443"/>
                    <a:pt x="338" y="429"/>
                    <a:pt x="329" y="413"/>
                  </a:cubicBezTo>
                  <a:cubicBezTo>
                    <a:pt x="329" y="403"/>
                    <a:pt x="330" y="392"/>
                    <a:pt x="334" y="382"/>
                  </a:cubicBezTo>
                  <a:cubicBezTo>
                    <a:pt x="351" y="390"/>
                    <a:pt x="370" y="390"/>
                    <a:pt x="389" y="392"/>
                  </a:cubicBezTo>
                  <a:cubicBezTo>
                    <a:pt x="389" y="373"/>
                    <a:pt x="389" y="373"/>
                    <a:pt x="389" y="373"/>
                  </a:cubicBezTo>
                  <a:cubicBezTo>
                    <a:pt x="334" y="379"/>
                    <a:pt x="282" y="337"/>
                    <a:pt x="273" y="281"/>
                  </a:cubicBezTo>
                  <a:cubicBezTo>
                    <a:pt x="287" y="281"/>
                    <a:pt x="300" y="321"/>
                    <a:pt x="308" y="334"/>
                  </a:cubicBezTo>
                  <a:cubicBezTo>
                    <a:pt x="322" y="356"/>
                    <a:pt x="360" y="361"/>
                    <a:pt x="384" y="362"/>
                  </a:cubicBezTo>
                  <a:cubicBezTo>
                    <a:pt x="386" y="362"/>
                    <a:pt x="387" y="361"/>
                    <a:pt x="389" y="361"/>
                  </a:cubicBezTo>
                  <a:cubicBezTo>
                    <a:pt x="389" y="347"/>
                    <a:pt x="389" y="347"/>
                    <a:pt x="389" y="347"/>
                  </a:cubicBezTo>
                  <a:cubicBezTo>
                    <a:pt x="350" y="350"/>
                    <a:pt x="311" y="331"/>
                    <a:pt x="292" y="283"/>
                  </a:cubicBezTo>
                  <a:cubicBezTo>
                    <a:pt x="303" y="286"/>
                    <a:pt x="308" y="286"/>
                    <a:pt x="314" y="293"/>
                  </a:cubicBezTo>
                  <a:cubicBezTo>
                    <a:pt x="319" y="299"/>
                    <a:pt x="326" y="309"/>
                    <a:pt x="331" y="314"/>
                  </a:cubicBezTo>
                  <a:cubicBezTo>
                    <a:pt x="342" y="325"/>
                    <a:pt x="368" y="334"/>
                    <a:pt x="389" y="335"/>
                  </a:cubicBezTo>
                  <a:cubicBezTo>
                    <a:pt x="389" y="306"/>
                    <a:pt x="389" y="306"/>
                    <a:pt x="389" y="306"/>
                  </a:cubicBezTo>
                  <a:cubicBezTo>
                    <a:pt x="375" y="308"/>
                    <a:pt x="360" y="306"/>
                    <a:pt x="349" y="300"/>
                  </a:cubicBezTo>
                  <a:cubicBezTo>
                    <a:pt x="339" y="295"/>
                    <a:pt x="338" y="284"/>
                    <a:pt x="340" y="273"/>
                  </a:cubicBezTo>
                  <a:cubicBezTo>
                    <a:pt x="344" y="255"/>
                    <a:pt x="349" y="259"/>
                    <a:pt x="357" y="266"/>
                  </a:cubicBezTo>
                  <a:cubicBezTo>
                    <a:pt x="370" y="261"/>
                    <a:pt x="381" y="253"/>
                    <a:pt x="389" y="242"/>
                  </a:cubicBezTo>
                  <a:cubicBezTo>
                    <a:pt x="389" y="170"/>
                    <a:pt x="389" y="170"/>
                    <a:pt x="389" y="170"/>
                  </a:cubicBezTo>
                  <a:cubicBezTo>
                    <a:pt x="382" y="162"/>
                    <a:pt x="374" y="156"/>
                    <a:pt x="367" y="149"/>
                  </a:cubicBezTo>
                  <a:cubicBezTo>
                    <a:pt x="362" y="143"/>
                    <a:pt x="351" y="139"/>
                    <a:pt x="349" y="131"/>
                  </a:cubicBezTo>
                  <a:cubicBezTo>
                    <a:pt x="346" y="118"/>
                    <a:pt x="352" y="107"/>
                    <a:pt x="347" y="94"/>
                  </a:cubicBezTo>
                  <a:cubicBezTo>
                    <a:pt x="356" y="96"/>
                    <a:pt x="361" y="104"/>
                    <a:pt x="371" y="103"/>
                  </a:cubicBezTo>
                  <a:cubicBezTo>
                    <a:pt x="365" y="94"/>
                    <a:pt x="353" y="87"/>
                    <a:pt x="342" y="89"/>
                  </a:cubicBezTo>
                  <a:cubicBezTo>
                    <a:pt x="334" y="76"/>
                    <a:pt x="322" y="66"/>
                    <a:pt x="310" y="57"/>
                  </a:cubicBezTo>
                  <a:cubicBezTo>
                    <a:pt x="301" y="51"/>
                    <a:pt x="291" y="45"/>
                    <a:pt x="282" y="38"/>
                  </a:cubicBezTo>
                  <a:cubicBezTo>
                    <a:pt x="275" y="37"/>
                    <a:pt x="260" y="43"/>
                    <a:pt x="259" y="31"/>
                  </a:cubicBezTo>
                  <a:cubicBezTo>
                    <a:pt x="301" y="38"/>
                    <a:pt x="356" y="58"/>
                    <a:pt x="389" y="86"/>
                  </a:cubicBezTo>
                  <a:cubicBezTo>
                    <a:pt x="389" y="67"/>
                    <a:pt x="389" y="67"/>
                    <a:pt x="389" y="67"/>
                  </a:cubicBezTo>
                  <a:cubicBezTo>
                    <a:pt x="373" y="56"/>
                    <a:pt x="346" y="45"/>
                    <a:pt x="348" y="30"/>
                  </a:cubicBezTo>
                  <a:cubicBezTo>
                    <a:pt x="359" y="33"/>
                    <a:pt x="374" y="39"/>
                    <a:pt x="389" y="48"/>
                  </a:cubicBezTo>
                  <a:lnTo>
                    <a:pt x="389" y="28"/>
                  </a:lnTo>
                  <a:close/>
                  <a:moveTo>
                    <a:pt x="118" y="359"/>
                  </a:moveTo>
                  <a:cubicBezTo>
                    <a:pt x="117" y="343"/>
                    <a:pt x="122" y="321"/>
                    <a:pt x="134" y="314"/>
                  </a:cubicBezTo>
                  <a:cubicBezTo>
                    <a:pt x="127" y="327"/>
                    <a:pt x="135" y="356"/>
                    <a:pt x="118" y="359"/>
                  </a:cubicBezTo>
                  <a:close/>
                  <a:moveTo>
                    <a:pt x="148" y="359"/>
                  </a:moveTo>
                  <a:cubicBezTo>
                    <a:pt x="134" y="355"/>
                    <a:pt x="156" y="301"/>
                    <a:pt x="164" y="294"/>
                  </a:cubicBezTo>
                  <a:cubicBezTo>
                    <a:pt x="163" y="316"/>
                    <a:pt x="153" y="337"/>
                    <a:pt x="148" y="359"/>
                  </a:cubicBezTo>
                  <a:close/>
                  <a:moveTo>
                    <a:pt x="174" y="372"/>
                  </a:moveTo>
                  <a:cubicBezTo>
                    <a:pt x="163" y="367"/>
                    <a:pt x="169" y="343"/>
                    <a:pt x="176" y="333"/>
                  </a:cubicBezTo>
                  <a:cubicBezTo>
                    <a:pt x="184" y="345"/>
                    <a:pt x="172" y="359"/>
                    <a:pt x="174" y="372"/>
                  </a:cubicBezTo>
                  <a:close/>
                  <a:moveTo>
                    <a:pt x="177" y="321"/>
                  </a:moveTo>
                  <a:cubicBezTo>
                    <a:pt x="182" y="313"/>
                    <a:pt x="181" y="297"/>
                    <a:pt x="193" y="295"/>
                  </a:cubicBezTo>
                  <a:cubicBezTo>
                    <a:pt x="190" y="288"/>
                    <a:pt x="193" y="279"/>
                    <a:pt x="202" y="281"/>
                  </a:cubicBezTo>
                  <a:cubicBezTo>
                    <a:pt x="197" y="296"/>
                    <a:pt x="190" y="311"/>
                    <a:pt x="182" y="326"/>
                  </a:cubicBezTo>
                  <a:cubicBezTo>
                    <a:pt x="180" y="325"/>
                    <a:pt x="179" y="323"/>
                    <a:pt x="177" y="321"/>
                  </a:cubicBezTo>
                  <a:close/>
                  <a:moveTo>
                    <a:pt x="208" y="339"/>
                  </a:moveTo>
                  <a:cubicBezTo>
                    <a:pt x="207" y="350"/>
                    <a:pt x="202" y="353"/>
                    <a:pt x="200" y="362"/>
                  </a:cubicBezTo>
                  <a:cubicBezTo>
                    <a:pt x="199" y="373"/>
                    <a:pt x="204" y="386"/>
                    <a:pt x="196" y="395"/>
                  </a:cubicBezTo>
                  <a:cubicBezTo>
                    <a:pt x="185" y="397"/>
                    <a:pt x="197" y="341"/>
                    <a:pt x="199" y="334"/>
                  </a:cubicBezTo>
                  <a:cubicBezTo>
                    <a:pt x="203" y="322"/>
                    <a:pt x="224" y="273"/>
                    <a:pt x="238" y="278"/>
                  </a:cubicBezTo>
                  <a:cubicBezTo>
                    <a:pt x="232" y="300"/>
                    <a:pt x="209" y="314"/>
                    <a:pt x="208" y="339"/>
                  </a:cubicBezTo>
                  <a:close/>
                  <a:moveTo>
                    <a:pt x="287" y="15"/>
                  </a:moveTo>
                  <a:cubicBezTo>
                    <a:pt x="303" y="13"/>
                    <a:pt x="325" y="18"/>
                    <a:pt x="333" y="29"/>
                  </a:cubicBezTo>
                  <a:cubicBezTo>
                    <a:pt x="315" y="29"/>
                    <a:pt x="295" y="29"/>
                    <a:pt x="28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Freeform 202"/>
            <p:cNvSpPr>
              <a:spLocks noEditPoints="1"/>
            </p:cNvSpPr>
            <p:nvPr/>
          </p:nvSpPr>
          <p:spPr bwMode="auto">
            <a:xfrm>
              <a:off x="9066213" y="6475413"/>
              <a:ext cx="1430338" cy="396875"/>
            </a:xfrm>
            <a:custGeom>
              <a:avLst/>
              <a:gdLst>
                <a:gd name="T0" fmla="*/ 418 w 451"/>
                <a:gd name="T1" fmla="*/ 80 h 125"/>
                <a:gd name="T2" fmla="*/ 352 w 451"/>
                <a:gd name="T3" fmla="*/ 69 h 125"/>
                <a:gd name="T4" fmla="*/ 303 w 451"/>
                <a:gd name="T5" fmla="*/ 34 h 125"/>
                <a:gd name="T6" fmla="*/ 234 w 451"/>
                <a:gd name="T7" fmla="*/ 29 h 125"/>
                <a:gd name="T8" fmla="*/ 173 w 451"/>
                <a:gd name="T9" fmla="*/ 5 h 125"/>
                <a:gd name="T10" fmla="*/ 106 w 451"/>
                <a:gd name="T11" fmla="*/ 27 h 125"/>
                <a:gd name="T12" fmla="*/ 43 w 451"/>
                <a:gd name="T13" fmla="*/ 29 h 125"/>
                <a:gd name="T14" fmla="*/ 38 w 451"/>
                <a:gd name="T15" fmla="*/ 121 h 125"/>
                <a:gd name="T16" fmla="*/ 94 w 451"/>
                <a:gd name="T17" fmla="*/ 121 h 125"/>
                <a:gd name="T18" fmla="*/ 116 w 451"/>
                <a:gd name="T19" fmla="*/ 112 h 125"/>
                <a:gd name="T20" fmla="*/ 128 w 451"/>
                <a:gd name="T21" fmla="*/ 121 h 125"/>
                <a:gd name="T22" fmla="*/ 150 w 451"/>
                <a:gd name="T23" fmla="*/ 121 h 125"/>
                <a:gd name="T24" fmla="*/ 117 w 451"/>
                <a:gd name="T25" fmla="*/ 90 h 125"/>
                <a:gd name="T26" fmla="*/ 161 w 451"/>
                <a:gd name="T27" fmla="*/ 102 h 125"/>
                <a:gd name="T28" fmla="*/ 113 w 451"/>
                <a:gd name="T29" fmla="*/ 57 h 125"/>
                <a:gd name="T30" fmla="*/ 149 w 451"/>
                <a:gd name="T31" fmla="*/ 23 h 125"/>
                <a:gd name="T32" fmla="*/ 200 w 451"/>
                <a:gd name="T33" fmla="*/ 34 h 125"/>
                <a:gd name="T34" fmla="*/ 188 w 451"/>
                <a:gd name="T35" fmla="*/ 112 h 125"/>
                <a:gd name="T36" fmla="*/ 175 w 451"/>
                <a:gd name="T37" fmla="*/ 121 h 125"/>
                <a:gd name="T38" fmla="*/ 223 w 451"/>
                <a:gd name="T39" fmla="*/ 121 h 125"/>
                <a:gd name="T40" fmla="*/ 214 w 451"/>
                <a:gd name="T41" fmla="*/ 115 h 125"/>
                <a:gd name="T42" fmla="*/ 211 w 451"/>
                <a:gd name="T43" fmla="*/ 77 h 125"/>
                <a:gd name="T44" fmla="*/ 236 w 451"/>
                <a:gd name="T45" fmla="*/ 51 h 125"/>
                <a:gd name="T46" fmla="*/ 258 w 451"/>
                <a:gd name="T47" fmla="*/ 44 h 125"/>
                <a:gd name="T48" fmla="*/ 252 w 451"/>
                <a:gd name="T49" fmla="*/ 52 h 125"/>
                <a:gd name="T50" fmla="*/ 300 w 451"/>
                <a:gd name="T51" fmla="*/ 67 h 125"/>
                <a:gd name="T52" fmla="*/ 288 w 451"/>
                <a:gd name="T53" fmla="*/ 51 h 125"/>
                <a:gd name="T54" fmla="*/ 307 w 451"/>
                <a:gd name="T55" fmla="*/ 100 h 125"/>
                <a:gd name="T56" fmla="*/ 305 w 451"/>
                <a:gd name="T57" fmla="*/ 121 h 125"/>
                <a:gd name="T58" fmla="*/ 325 w 451"/>
                <a:gd name="T59" fmla="*/ 121 h 125"/>
                <a:gd name="T60" fmla="*/ 335 w 451"/>
                <a:gd name="T61" fmla="*/ 106 h 125"/>
                <a:gd name="T62" fmla="*/ 413 w 451"/>
                <a:gd name="T63" fmla="*/ 97 h 125"/>
                <a:gd name="T64" fmla="*/ 437 w 451"/>
                <a:gd name="T65" fmla="*/ 121 h 125"/>
                <a:gd name="T66" fmla="*/ 451 w 451"/>
                <a:gd name="T67" fmla="*/ 121 h 125"/>
                <a:gd name="T68" fmla="*/ 418 w 451"/>
                <a:gd name="T69" fmla="*/ 80 h 125"/>
                <a:gd name="T70" fmla="*/ 48 w 451"/>
                <a:gd name="T71" fmla="*/ 116 h 125"/>
                <a:gd name="T72" fmla="*/ 78 w 451"/>
                <a:gd name="T73" fmla="*/ 104 h 125"/>
                <a:gd name="T74" fmla="*/ 36 w 451"/>
                <a:gd name="T75" fmla="*/ 102 h 125"/>
                <a:gd name="T76" fmla="*/ 71 w 451"/>
                <a:gd name="T77" fmla="*/ 89 h 125"/>
                <a:gd name="T78" fmla="*/ 26 w 451"/>
                <a:gd name="T79" fmla="*/ 91 h 125"/>
                <a:gd name="T80" fmla="*/ 35 w 451"/>
                <a:gd name="T81" fmla="*/ 49 h 125"/>
                <a:gd name="T82" fmla="*/ 76 w 451"/>
                <a:gd name="T83" fmla="*/ 51 h 125"/>
                <a:gd name="T84" fmla="*/ 65 w 451"/>
                <a:gd name="T85" fmla="*/ 36 h 125"/>
                <a:gd name="T86" fmla="*/ 100 w 451"/>
                <a:gd name="T87" fmla="*/ 75 h 125"/>
                <a:gd name="T88" fmla="*/ 103 w 451"/>
                <a:gd name="T89" fmla="*/ 109 h 125"/>
                <a:gd name="T90" fmla="*/ 48 w 451"/>
                <a:gd name="T91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1" h="125">
                  <a:moveTo>
                    <a:pt x="418" y="80"/>
                  </a:moveTo>
                  <a:cubicBezTo>
                    <a:pt x="399" y="68"/>
                    <a:pt x="375" y="64"/>
                    <a:pt x="352" y="69"/>
                  </a:cubicBezTo>
                  <a:cubicBezTo>
                    <a:pt x="337" y="73"/>
                    <a:pt x="321" y="43"/>
                    <a:pt x="303" y="34"/>
                  </a:cubicBezTo>
                  <a:cubicBezTo>
                    <a:pt x="282" y="24"/>
                    <a:pt x="257" y="21"/>
                    <a:pt x="234" y="29"/>
                  </a:cubicBezTo>
                  <a:cubicBezTo>
                    <a:pt x="218" y="35"/>
                    <a:pt x="194" y="8"/>
                    <a:pt x="173" y="5"/>
                  </a:cubicBezTo>
                  <a:cubicBezTo>
                    <a:pt x="145" y="0"/>
                    <a:pt x="126" y="10"/>
                    <a:pt x="106" y="27"/>
                  </a:cubicBezTo>
                  <a:cubicBezTo>
                    <a:pt x="86" y="20"/>
                    <a:pt x="62" y="19"/>
                    <a:pt x="43" y="29"/>
                  </a:cubicBezTo>
                  <a:cubicBezTo>
                    <a:pt x="0" y="50"/>
                    <a:pt x="5" y="99"/>
                    <a:pt x="38" y="121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101" y="112"/>
                    <a:pt x="106" y="104"/>
                    <a:pt x="116" y="112"/>
                  </a:cubicBezTo>
                  <a:cubicBezTo>
                    <a:pt x="120" y="115"/>
                    <a:pt x="124" y="118"/>
                    <a:pt x="128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33" y="117"/>
                    <a:pt x="118" y="105"/>
                    <a:pt x="117" y="90"/>
                  </a:cubicBezTo>
                  <a:cubicBezTo>
                    <a:pt x="131" y="98"/>
                    <a:pt x="144" y="110"/>
                    <a:pt x="161" y="102"/>
                  </a:cubicBezTo>
                  <a:cubicBezTo>
                    <a:pt x="139" y="91"/>
                    <a:pt x="108" y="84"/>
                    <a:pt x="113" y="57"/>
                  </a:cubicBezTo>
                  <a:cubicBezTo>
                    <a:pt x="116" y="38"/>
                    <a:pt x="132" y="27"/>
                    <a:pt x="149" y="23"/>
                  </a:cubicBezTo>
                  <a:cubicBezTo>
                    <a:pt x="166" y="19"/>
                    <a:pt x="187" y="22"/>
                    <a:pt x="200" y="34"/>
                  </a:cubicBezTo>
                  <a:cubicBezTo>
                    <a:pt x="214" y="48"/>
                    <a:pt x="187" y="89"/>
                    <a:pt x="188" y="112"/>
                  </a:cubicBezTo>
                  <a:cubicBezTo>
                    <a:pt x="185" y="116"/>
                    <a:pt x="180" y="119"/>
                    <a:pt x="175" y="121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20" y="119"/>
                    <a:pt x="217" y="117"/>
                    <a:pt x="214" y="115"/>
                  </a:cubicBezTo>
                  <a:cubicBezTo>
                    <a:pt x="198" y="105"/>
                    <a:pt x="202" y="92"/>
                    <a:pt x="211" y="77"/>
                  </a:cubicBezTo>
                  <a:cubicBezTo>
                    <a:pt x="218" y="65"/>
                    <a:pt x="224" y="58"/>
                    <a:pt x="236" y="51"/>
                  </a:cubicBezTo>
                  <a:cubicBezTo>
                    <a:pt x="237" y="51"/>
                    <a:pt x="262" y="39"/>
                    <a:pt x="258" y="44"/>
                  </a:cubicBezTo>
                  <a:cubicBezTo>
                    <a:pt x="255" y="46"/>
                    <a:pt x="253" y="48"/>
                    <a:pt x="252" y="52"/>
                  </a:cubicBezTo>
                  <a:cubicBezTo>
                    <a:pt x="271" y="50"/>
                    <a:pt x="282" y="68"/>
                    <a:pt x="300" y="67"/>
                  </a:cubicBezTo>
                  <a:cubicBezTo>
                    <a:pt x="299" y="59"/>
                    <a:pt x="295" y="54"/>
                    <a:pt x="288" y="51"/>
                  </a:cubicBezTo>
                  <a:cubicBezTo>
                    <a:pt x="315" y="44"/>
                    <a:pt x="342" y="94"/>
                    <a:pt x="307" y="100"/>
                  </a:cubicBezTo>
                  <a:cubicBezTo>
                    <a:pt x="308" y="107"/>
                    <a:pt x="307" y="114"/>
                    <a:pt x="305" y="121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327" y="116"/>
                    <a:pt x="331" y="111"/>
                    <a:pt x="335" y="106"/>
                  </a:cubicBezTo>
                  <a:cubicBezTo>
                    <a:pt x="358" y="83"/>
                    <a:pt x="383" y="80"/>
                    <a:pt x="413" y="97"/>
                  </a:cubicBezTo>
                  <a:cubicBezTo>
                    <a:pt x="426" y="104"/>
                    <a:pt x="432" y="111"/>
                    <a:pt x="437" y="121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5" y="104"/>
                    <a:pt x="434" y="90"/>
                    <a:pt x="418" y="80"/>
                  </a:cubicBezTo>
                  <a:close/>
                  <a:moveTo>
                    <a:pt x="48" y="116"/>
                  </a:moveTo>
                  <a:cubicBezTo>
                    <a:pt x="57" y="111"/>
                    <a:pt x="75" y="119"/>
                    <a:pt x="78" y="104"/>
                  </a:cubicBezTo>
                  <a:cubicBezTo>
                    <a:pt x="69" y="99"/>
                    <a:pt x="42" y="111"/>
                    <a:pt x="36" y="102"/>
                  </a:cubicBezTo>
                  <a:cubicBezTo>
                    <a:pt x="39" y="88"/>
                    <a:pt x="70" y="102"/>
                    <a:pt x="71" y="89"/>
                  </a:cubicBezTo>
                  <a:cubicBezTo>
                    <a:pt x="71" y="81"/>
                    <a:pt x="30" y="89"/>
                    <a:pt x="26" y="91"/>
                  </a:cubicBezTo>
                  <a:cubicBezTo>
                    <a:pt x="25" y="78"/>
                    <a:pt x="25" y="60"/>
                    <a:pt x="35" y="49"/>
                  </a:cubicBezTo>
                  <a:cubicBezTo>
                    <a:pt x="49" y="53"/>
                    <a:pt x="62" y="49"/>
                    <a:pt x="76" y="51"/>
                  </a:cubicBezTo>
                  <a:cubicBezTo>
                    <a:pt x="76" y="42"/>
                    <a:pt x="65" y="39"/>
                    <a:pt x="65" y="36"/>
                  </a:cubicBezTo>
                  <a:cubicBezTo>
                    <a:pt x="93" y="24"/>
                    <a:pt x="99" y="56"/>
                    <a:pt x="100" y="75"/>
                  </a:cubicBezTo>
                  <a:cubicBezTo>
                    <a:pt x="101" y="86"/>
                    <a:pt x="101" y="98"/>
                    <a:pt x="103" y="109"/>
                  </a:cubicBezTo>
                  <a:cubicBezTo>
                    <a:pt x="86" y="117"/>
                    <a:pt x="66" y="125"/>
                    <a:pt x="4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Freeform 203"/>
            <p:cNvSpPr>
              <a:spLocks/>
            </p:cNvSpPr>
            <p:nvPr/>
          </p:nvSpPr>
          <p:spPr bwMode="auto">
            <a:xfrm>
              <a:off x="10604500" y="5810250"/>
              <a:ext cx="504825" cy="1049338"/>
            </a:xfrm>
            <a:custGeom>
              <a:avLst/>
              <a:gdLst>
                <a:gd name="T0" fmla="*/ 34 w 159"/>
                <a:gd name="T1" fmla="*/ 246 h 331"/>
                <a:gd name="T2" fmla="*/ 39 w 159"/>
                <a:gd name="T3" fmla="*/ 266 h 331"/>
                <a:gd name="T4" fmla="*/ 49 w 159"/>
                <a:gd name="T5" fmla="*/ 206 h 331"/>
                <a:gd name="T6" fmla="*/ 77 w 159"/>
                <a:gd name="T7" fmla="*/ 111 h 331"/>
                <a:gd name="T8" fmla="*/ 113 w 159"/>
                <a:gd name="T9" fmla="*/ 54 h 331"/>
                <a:gd name="T10" fmla="*/ 159 w 159"/>
                <a:gd name="T11" fmla="*/ 2 h 331"/>
                <a:gd name="T12" fmla="*/ 153 w 159"/>
                <a:gd name="T13" fmla="*/ 0 h 331"/>
                <a:gd name="T14" fmla="*/ 131 w 159"/>
                <a:gd name="T15" fmla="*/ 10 h 331"/>
                <a:gd name="T16" fmla="*/ 69 w 159"/>
                <a:gd name="T17" fmla="*/ 94 h 331"/>
                <a:gd name="T18" fmla="*/ 43 w 159"/>
                <a:gd name="T19" fmla="*/ 174 h 331"/>
                <a:gd name="T20" fmla="*/ 31 w 159"/>
                <a:gd name="T21" fmla="*/ 237 h 331"/>
                <a:gd name="T22" fmla="*/ 35 w 159"/>
                <a:gd name="T23" fmla="*/ 98 h 331"/>
                <a:gd name="T24" fmla="*/ 54 w 159"/>
                <a:gd name="T25" fmla="*/ 46 h 331"/>
                <a:gd name="T26" fmla="*/ 29 w 159"/>
                <a:gd name="T27" fmla="*/ 57 h 331"/>
                <a:gd name="T28" fmla="*/ 6 w 159"/>
                <a:gd name="T29" fmla="*/ 152 h 331"/>
                <a:gd name="T30" fmla="*/ 7 w 159"/>
                <a:gd name="T31" fmla="*/ 254 h 331"/>
                <a:gd name="T32" fmla="*/ 27 w 159"/>
                <a:gd name="T33" fmla="*/ 331 h 331"/>
                <a:gd name="T34" fmla="*/ 46 w 159"/>
                <a:gd name="T35" fmla="*/ 331 h 331"/>
                <a:gd name="T36" fmla="*/ 34 w 159"/>
                <a:gd name="T37" fmla="*/ 24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" h="331">
                  <a:moveTo>
                    <a:pt x="34" y="246"/>
                  </a:moveTo>
                  <a:cubicBezTo>
                    <a:pt x="44" y="250"/>
                    <a:pt x="29" y="262"/>
                    <a:pt x="39" y="266"/>
                  </a:cubicBezTo>
                  <a:cubicBezTo>
                    <a:pt x="55" y="260"/>
                    <a:pt x="47" y="218"/>
                    <a:pt x="49" y="206"/>
                  </a:cubicBezTo>
                  <a:cubicBezTo>
                    <a:pt x="53" y="175"/>
                    <a:pt x="60" y="138"/>
                    <a:pt x="77" y="111"/>
                  </a:cubicBezTo>
                  <a:cubicBezTo>
                    <a:pt x="89" y="92"/>
                    <a:pt x="102" y="72"/>
                    <a:pt x="113" y="54"/>
                  </a:cubicBezTo>
                  <a:cubicBezTo>
                    <a:pt x="124" y="33"/>
                    <a:pt x="152" y="26"/>
                    <a:pt x="159" y="2"/>
                  </a:cubicBezTo>
                  <a:cubicBezTo>
                    <a:pt x="157" y="1"/>
                    <a:pt x="155" y="0"/>
                    <a:pt x="153" y="0"/>
                  </a:cubicBezTo>
                  <a:cubicBezTo>
                    <a:pt x="146" y="3"/>
                    <a:pt x="139" y="7"/>
                    <a:pt x="131" y="10"/>
                  </a:cubicBezTo>
                  <a:cubicBezTo>
                    <a:pt x="105" y="32"/>
                    <a:pt x="74" y="81"/>
                    <a:pt x="69" y="94"/>
                  </a:cubicBezTo>
                  <a:cubicBezTo>
                    <a:pt x="58" y="120"/>
                    <a:pt x="48" y="146"/>
                    <a:pt x="43" y="174"/>
                  </a:cubicBezTo>
                  <a:cubicBezTo>
                    <a:pt x="40" y="190"/>
                    <a:pt x="47" y="229"/>
                    <a:pt x="31" y="237"/>
                  </a:cubicBezTo>
                  <a:cubicBezTo>
                    <a:pt x="21" y="191"/>
                    <a:pt x="28" y="143"/>
                    <a:pt x="35" y="98"/>
                  </a:cubicBezTo>
                  <a:cubicBezTo>
                    <a:pt x="39" y="91"/>
                    <a:pt x="45" y="65"/>
                    <a:pt x="54" y="46"/>
                  </a:cubicBezTo>
                  <a:cubicBezTo>
                    <a:pt x="45" y="49"/>
                    <a:pt x="37" y="53"/>
                    <a:pt x="29" y="57"/>
                  </a:cubicBezTo>
                  <a:cubicBezTo>
                    <a:pt x="17" y="87"/>
                    <a:pt x="9" y="119"/>
                    <a:pt x="6" y="152"/>
                  </a:cubicBezTo>
                  <a:cubicBezTo>
                    <a:pt x="3" y="184"/>
                    <a:pt x="0" y="223"/>
                    <a:pt x="7" y="254"/>
                  </a:cubicBezTo>
                  <a:cubicBezTo>
                    <a:pt x="13" y="280"/>
                    <a:pt x="22" y="305"/>
                    <a:pt x="27" y="331"/>
                  </a:cubicBezTo>
                  <a:cubicBezTo>
                    <a:pt x="46" y="331"/>
                    <a:pt x="46" y="331"/>
                    <a:pt x="46" y="331"/>
                  </a:cubicBezTo>
                  <a:cubicBezTo>
                    <a:pt x="38" y="304"/>
                    <a:pt x="33" y="275"/>
                    <a:pt x="34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Freeform 204"/>
            <p:cNvSpPr>
              <a:spLocks/>
            </p:cNvSpPr>
            <p:nvPr/>
          </p:nvSpPr>
          <p:spPr bwMode="auto">
            <a:xfrm>
              <a:off x="10842625" y="5913438"/>
              <a:ext cx="498475" cy="946150"/>
            </a:xfrm>
            <a:custGeom>
              <a:avLst/>
              <a:gdLst>
                <a:gd name="T0" fmla="*/ 66 w 157"/>
                <a:gd name="T1" fmla="*/ 108 h 298"/>
                <a:gd name="T2" fmla="*/ 111 w 157"/>
                <a:gd name="T3" fmla="*/ 55 h 298"/>
                <a:gd name="T4" fmla="*/ 135 w 157"/>
                <a:gd name="T5" fmla="*/ 33 h 298"/>
                <a:gd name="T6" fmla="*/ 149 w 157"/>
                <a:gd name="T7" fmla="*/ 0 h 298"/>
                <a:gd name="T8" fmla="*/ 110 w 157"/>
                <a:gd name="T9" fmla="*/ 34 h 298"/>
                <a:gd name="T10" fmla="*/ 54 w 157"/>
                <a:gd name="T11" fmla="*/ 94 h 298"/>
                <a:gd name="T12" fmla="*/ 19 w 157"/>
                <a:gd name="T13" fmla="*/ 160 h 298"/>
                <a:gd name="T14" fmla="*/ 12 w 157"/>
                <a:gd name="T15" fmla="*/ 195 h 298"/>
                <a:gd name="T16" fmla="*/ 9 w 157"/>
                <a:gd name="T17" fmla="*/ 224 h 298"/>
                <a:gd name="T18" fmla="*/ 11 w 157"/>
                <a:gd name="T19" fmla="*/ 298 h 298"/>
                <a:gd name="T20" fmla="*/ 25 w 157"/>
                <a:gd name="T21" fmla="*/ 298 h 298"/>
                <a:gd name="T22" fmla="*/ 66 w 157"/>
                <a:gd name="T23" fmla="*/ 10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98">
                  <a:moveTo>
                    <a:pt x="66" y="108"/>
                  </a:moveTo>
                  <a:cubicBezTo>
                    <a:pt x="66" y="88"/>
                    <a:pt x="94" y="62"/>
                    <a:pt x="111" y="55"/>
                  </a:cubicBezTo>
                  <a:cubicBezTo>
                    <a:pt x="123" y="50"/>
                    <a:pt x="122" y="39"/>
                    <a:pt x="135" y="33"/>
                  </a:cubicBezTo>
                  <a:cubicBezTo>
                    <a:pt x="154" y="25"/>
                    <a:pt x="157" y="23"/>
                    <a:pt x="149" y="0"/>
                  </a:cubicBezTo>
                  <a:cubicBezTo>
                    <a:pt x="144" y="18"/>
                    <a:pt x="128" y="34"/>
                    <a:pt x="110" y="34"/>
                  </a:cubicBezTo>
                  <a:cubicBezTo>
                    <a:pt x="88" y="48"/>
                    <a:pt x="67" y="73"/>
                    <a:pt x="54" y="94"/>
                  </a:cubicBezTo>
                  <a:cubicBezTo>
                    <a:pt x="41" y="115"/>
                    <a:pt x="27" y="136"/>
                    <a:pt x="19" y="160"/>
                  </a:cubicBezTo>
                  <a:cubicBezTo>
                    <a:pt x="16" y="171"/>
                    <a:pt x="13" y="183"/>
                    <a:pt x="12" y="195"/>
                  </a:cubicBezTo>
                  <a:cubicBezTo>
                    <a:pt x="1" y="202"/>
                    <a:pt x="0" y="216"/>
                    <a:pt x="9" y="224"/>
                  </a:cubicBezTo>
                  <a:cubicBezTo>
                    <a:pt x="8" y="251"/>
                    <a:pt x="8" y="275"/>
                    <a:pt x="11" y="298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14" y="232"/>
                    <a:pt x="27" y="158"/>
                    <a:pt x="66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Freeform 205"/>
            <p:cNvSpPr>
              <a:spLocks/>
            </p:cNvSpPr>
            <p:nvPr/>
          </p:nvSpPr>
          <p:spPr bwMode="auto">
            <a:xfrm>
              <a:off x="10766425" y="5843588"/>
              <a:ext cx="469900" cy="1016000"/>
            </a:xfrm>
            <a:custGeom>
              <a:avLst/>
              <a:gdLst>
                <a:gd name="T0" fmla="*/ 24 w 148"/>
                <a:gd name="T1" fmla="*/ 196 h 320"/>
                <a:gd name="T2" fmla="*/ 63 w 148"/>
                <a:gd name="T3" fmla="*/ 98 h 320"/>
                <a:gd name="T4" fmla="*/ 91 w 148"/>
                <a:gd name="T5" fmla="*/ 58 h 320"/>
                <a:gd name="T6" fmla="*/ 148 w 148"/>
                <a:gd name="T7" fmla="*/ 9 h 320"/>
                <a:gd name="T8" fmla="*/ 23 w 148"/>
                <a:gd name="T9" fmla="*/ 153 h 320"/>
                <a:gd name="T10" fmla="*/ 4 w 148"/>
                <a:gd name="T11" fmla="*/ 273 h 320"/>
                <a:gd name="T12" fmla="*/ 11 w 148"/>
                <a:gd name="T13" fmla="*/ 320 h 320"/>
                <a:gd name="T14" fmla="*/ 20 w 148"/>
                <a:gd name="T15" fmla="*/ 320 h 320"/>
                <a:gd name="T16" fmla="*/ 24 w 148"/>
                <a:gd name="T17" fmla="*/ 1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20">
                  <a:moveTo>
                    <a:pt x="24" y="196"/>
                  </a:moveTo>
                  <a:cubicBezTo>
                    <a:pt x="33" y="164"/>
                    <a:pt x="45" y="125"/>
                    <a:pt x="63" y="98"/>
                  </a:cubicBezTo>
                  <a:cubicBezTo>
                    <a:pt x="72" y="84"/>
                    <a:pt x="83" y="72"/>
                    <a:pt x="91" y="58"/>
                  </a:cubicBezTo>
                  <a:cubicBezTo>
                    <a:pt x="102" y="39"/>
                    <a:pt x="131" y="24"/>
                    <a:pt x="148" y="9"/>
                  </a:cubicBezTo>
                  <a:cubicBezTo>
                    <a:pt x="92" y="0"/>
                    <a:pt x="33" y="110"/>
                    <a:pt x="23" y="153"/>
                  </a:cubicBezTo>
                  <a:cubicBezTo>
                    <a:pt x="0" y="186"/>
                    <a:pt x="4" y="236"/>
                    <a:pt x="4" y="273"/>
                  </a:cubicBezTo>
                  <a:cubicBezTo>
                    <a:pt x="4" y="289"/>
                    <a:pt x="7" y="305"/>
                    <a:pt x="11" y="320"/>
                  </a:cubicBezTo>
                  <a:cubicBezTo>
                    <a:pt x="20" y="320"/>
                    <a:pt x="20" y="320"/>
                    <a:pt x="20" y="320"/>
                  </a:cubicBezTo>
                  <a:cubicBezTo>
                    <a:pt x="11" y="279"/>
                    <a:pt x="14" y="236"/>
                    <a:pt x="24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Freeform 206"/>
            <p:cNvSpPr>
              <a:spLocks/>
            </p:cNvSpPr>
            <p:nvPr/>
          </p:nvSpPr>
          <p:spPr bwMode="auto">
            <a:xfrm>
              <a:off x="11861800" y="6573838"/>
              <a:ext cx="95250" cy="285750"/>
            </a:xfrm>
            <a:custGeom>
              <a:avLst/>
              <a:gdLst>
                <a:gd name="T0" fmla="*/ 11 w 30"/>
                <a:gd name="T1" fmla="*/ 83 h 90"/>
                <a:gd name="T2" fmla="*/ 21 w 30"/>
                <a:gd name="T3" fmla="*/ 54 h 90"/>
                <a:gd name="T4" fmla="*/ 16 w 30"/>
                <a:gd name="T5" fmla="*/ 32 h 90"/>
                <a:gd name="T6" fmla="*/ 17 w 30"/>
                <a:gd name="T7" fmla="*/ 0 h 90"/>
                <a:gd name="T8" fmla="*/ 1 w 30"/>
                <a:gd name="T9" fmla="*/ 40 h 90"/>
                <a:gd name="T10" fmla="*/ 0 w 30"/>
                <a:gd name="T11" fmla="*/ 90 h 90"/>
                <a:gd name="T12" fmla="*/ 11 w 30"/>
                <a:gd name="T13" fmla="*/ 90 h 90"/>
                <a:gd name="T14" fmla="*/ 11 w 30"/>
                <a:gd name="T15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0">
                  <a:moveTo>
                    <a:pt x="11" y="83"/>
                  </a:moveTo>
                  <a:cubicBezTo>
                    <a:pt x="11" y="65"/>
                    <a:pt x="19" y="68"/>
                    <a:pt x="21" y="54"/>
                  </a:cubicBezTo>
                  <a:cubicBezTo>
                    <a:pt x="20" y="45"/>
                    <a:pt x="10" y="42"/>
                    <a:pt x="16" y="32"/>
                  </a:cubicBezTo>
                  <a:cubicBezTo>
                    <a:pt x="20" y="26"/>
                    <a:pt x="30" y="6"/>
                    <a:pt x="17" y="0"/>
                  </a:cubicBezTo>
                  <a:cubicBezTo>
                    <a:pt x="3" y="11"/>
                    <a:pt x="13" y="28"/>
                    <a:pt x="1" y="40"/>
                  </a:cubicBezTo>
                  <a:cubicBezTo>
                    <a:pt x="3" y="54"/>
                    <a:pt x="1" y="73"/>
                    <a:pt x="0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88"/>
                    <a:pt x="11" y="85"/>
                    <a:pt x="1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Freeform 208"/>
            <p:cNvSpPr>
              <a:spLocks/>
            </p:cNvSpPr>
            <p:nvPr/>
          </p:nvSpPr>
          <p:spPr bwMode="auto">
            <a:xfrm>
              <a:off x="10121900" y="6831013"/>
              <a:ext cx="60325" cy="28575"/>
            </a:xfrm>
            <a:custGeom>
              <a:avLst/>
              <a:gdLst>
                <a:gd name="T0" fmla="*/ 0 w 19"/>
                <a:gd name="T1" fmla="*/ 0 h 9"/>
                <a:gd name="T2" fmla="*/ 4 w 19"/>
                <a:gd name="T3" fmla="*/ 9 h 9"/>
                <a:gd name="T4" fmla="*/ 19 w 19"/>
                <a:gd name="T5" fmla="*/ 9 h 9"/>
                <a:gd name="T6" fmla="*/ 0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cubicBezTo>
                    <a:pt x="0" y="3"/>
                    <a:pt x="2" y="6"/>
                    <a:pt x="4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3" y="6"/>
                    <a:pt x="8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Freeform 209"/>
            <p:cNvSpPr>
              <a:spLocks/>
            </p:cNvSpPr>
            <p:nvPr/>
          </p:nvSpPr>
          <p:spPr bwMode="auto">
            <a:xfrm>
              <a:off x="10163175" y="6773863"/>
              <a:ext cx="168275" cy="85725"/>
            </a:xfrm>
            <a:custGeom>
              <a:avLst/>
              <a:gdLst>
                <a:gd name="T0" fmla="*/ 28 w 53"/>
                <a:gd name="T1" fmla="*/ 12 h 27"/>
                <a:gd name="T2" fmla="*/ 0 w 53"/>
                <a:gd name="T3" fmla="*/ 12 h 27"/>
                <a:gd name="T4" fmla="*/ 21 w 53"/>
                <a:gd name="T5" fmla="*/ 27 h 27"/>
                <a:gd name="T6" fmla="*/ 53 w 53"/>
                <a:gd name="T7" fmla="*/ 27 h 27"/>
                <a:gd name="T8" fmla="*/ 28 w 53"/>
                <a:gd name="T9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7">
                  <a:moveTo>
                    <a:pt x="28" y="12"/>
                  </a:moveTo>
                  <a:cubicBezTo>
                    <a:pt x="20" y="17"/>
                    <a:pt x="4" y="0"/>
                    <a:pt x="0" y="12"/>
                  </a:cubicBezTo>
                  <a:cubicBezTo>
                    <a:pt x="8" y="16"/>
                    <a:pt x="19" y="17"/>
                    <a:pt x="21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4" y="23"/>
                    <a:pt x="29" y="23"/>
                    <a:pt x="2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41" name="Freeform 331"/>
          <p:cNvSpPr>
            <a:spLocks/>
          </p:cNvSpPr>
          <p:nvPr/>
        </p:nvSpPr>
        <p:spPr bwMode="auto">
          <a:xfrm>
            <a:off x="6824663" y="4976813"/>
            <a:ext cx="5367338" cy="1879600"/>
          </a:xfrm>
          <a:custGeom>
            <a:avLst/>
            <a:gdLst>
              <a:gd name="T0" fmla="*/ 1009 w 1691"/>
              <a:gd name="T1" fmla="*/ 341 h 592"/>
              <a:gd name="T2" fmla="*/ 1691 w 1691"/>
              <a:gd name="T3" fmla="*/ 12 h 592"/>
              <a:gd name="T4" fmla="*/ 1691 w 1691"/>
              <a:gd name="T5" fmla="*/ 0 h 592"/>
              <a:gd name="T6" fmla="*/ 1005 w 1691"/>
              <a:gd name="T7" fmla="*/ 331 h 592"/>
              <a:gd name="T8" fmla="*/ 0 w 1691"/>
              <a:gd name="T9" fmla="*/ 592 h 592"/>
              <a:gd name="T10" fmla="*/ 95 w 1691"/>
              <a:gd name="T11" fmla="*/ 592 h 592"/>
              <a:gd name="T12" fmla="*/ 1009 w 1691"/>
              <a:gd name="T13" fmla="*/ 341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" h="592">
                <a:moveTo>
                  <a:pt x="1009" y="341"/>
                </a:moveTo>
                <a:cubicBezTo>
                  <a:pt x="1255" y="244"/>
                  <a:pt x="1485" y="129"/>
                  <a:pt x="1691" y="12"/>
                </a:cubicBezTo>
                <a:cubicBezTo>
                  <a:pt x="1691" y="0"/>
                  <a:pt x="1691" y="0"/>
                  <a:pt x="1691" y="0"/>
                </a:cubicBezTo>
                <a:cubicBezTo>
                  <a:pt x="1484" y="118"/>
                  <a:pt x="1253" y="233"/>
                  <a:pt x="1005" y="331"/>
                </a:cubicBezTo>
                <a:cubicBezTo>
                  <a:pt x="714" y="446"/>
                  <a:pt x="371" y="548"/>
                  <a:pt x="0" y="592"/>
                </a:cubicBezTo>
                <a:cubicBezTo>
                  <a:pt x="95" y="592"/>
                  <a:pt x="95" y="592"/>
                  <a:pt x="95" y="592"/>
                </a:cubicBezTo>
                <a:cubicBezTo>
                  <a:pt x="391" y="548"/>
                  <a:pt x="697" y="464"/>
                  <a:pt x="1009" y="34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343" name="Freeform 333"/>
          <p:cNvSpPr>
            <a:spLocks/>
          </p:cNvSpPr>
          <p:nvPr/>
        </p:nvSpPr>
        <p:spPr bwMode="auto">
          <a:xfrm>
            <a:off x="7475538" y="5110163"/>
            <a:ext cx="4716463" cy="1749425"/>
          </a:xfrm>
          <a:custGeom>
            <a:avLst/>
            <a:gdLst>
              <a:gd name="T0" fmla="*/ 1486 w 1486"/>
              <a:gd name="T1" fmla="*/ 0 h 551"/>
              <a:gd name="T2" fmla="*/ 0 w 1486"/>
              <a:gd name="T3" fmla="*/ 551 h 551"/>
              <a:gd name="T4" fmla="*/ 78 w 1486"/>
              <a:gd name="T5" fmla="*/ 551 h 551"/>
              <a:gd name="T6" fmla="*/ 1486 w 1486"/>
              <a:gd name="T7" fmla="*/ 13 h 551"/>
              <a:gd name="T8" fmla="*/ 1486 w 1486"/>
              <a:gd name="T9" fmla="*/ 0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6" h="551">
                <a:moveTo>
                  <a:pt x="1486" y="0"/>
                </a:moveTo>
                <a:cubicBezTo>
                  <a:pt x="937" y="320"/>
                  <a:pt x="432" y="481"/>
                  <a:pt x="0" y="551"/>
                </a:cubicBezTo>
                <a:cubicBezTo>
                  <a:pt x="78" y="551"/>
                  <a:pt x="78" y="551"/>
                  <a:pt x="78" y="551"/>
                </a:cubicBezTo>
                <a:cubicBezTo>
                  <a:pt x="555" y="464"/>
                  <a:pt x="1026" y="282"/>
                  <a:pt x="1486" y="13"/>
                </a:cubicBezTo>
                <a:lnTo>
                  <a:pt x="1486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351" name="Group 1350"/>
          <p:cNvGrpSpPr/>
          <p:nvPr/>
        </p:nvGrpSpPr>
        <p:grpSpPr>
          <a:xfrm>
            <a:off x="1587" y="3359150"/>
            <a:ext cx="12185650" cy="3976688"/>
            <a:chOff x="6350" y="3359150"/>
            <a:chExt cx="12185650" cy="3976688"/>
          </a:xfrm>
          <a:solidFill>
            <a:schemeClr val="bg2">
              <a:lumMod val="75000"/>
            </a:schemeClr>
          </a:solidFill>
        </p:grpSpPr>
        <p:sp>
          <p:nvSpPr>
            <p:cNvPr id="1217" name="Freeform 207"/>
            <p:cNvSpPr>
              <a:spLocks/>
            </p:cNvSpPr>
            <p:nvPr/>
          </p:nvSpPr>
          <p:spPr bwMode="auto">
            <a:xfrm>
              <a:off x="3675063" y="6808788"/>
              <a:ext cx="238125" cy="50800"/>
            </a:xfrm>
            <a:custGeom>
              <a:avLst/>
              <a:gdLst>
                <a:gd name="T0" fmla="*/ 0 w 75"/>
                <a:gd name="T1" fmla="*/ 0 h 16"/>
                <a:gd name="T2" fmla="*/ 48 w 75"/>
                <a:gd name="T3" fmla="*/ 16 h 16"/>
                <a:gd name="T4" fmla="*/ 75 w 75"/>
                <a:gd name="T5" fmla="*/ 16 h 16"/>
                <a:gd name="T6" fmla="*/ 0 w 7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16">
                  <a:moveTo>
                    <a:pt x="0" y="0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49" y="11"/>
                    <a:pt x="2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0" name="Freeform 330"/>
            <p:cNvSpPr>
              <a:spLocks/>
            </p:cNvSpPr>
            <p:nvPr/>
          </p:nvSpPr>
          <p:spPr bwMode="auto">
            <a:xfrm>
              <a:off x="6350" y="3359150"/>
              <a:ext cx="12185650" cy="3976688"/>
            </a:xfrm>
            <a:custGeom>
              <a:avLst/>
              <a:gdLst>
                <a:gd name="T0" fmla="*/ 2998 w 3839"/>
                <a:gd name="T1" fmla="*/ 458 h 1252"/>
                <a:gd name="T2" fmla="*/ 3839 w 3839"/>
                <a:gd name="T3" fmla="*/ 0 h 1252"/>
                <a:gd name="T4" fmla="*/ 606 w 3839"/>
                <a:gd name="T5" fmla="*/ 825 h 1252"/>
                <a:gd name="T6" fmla="*/ 491 w 3839"/>
                <a:gd name="T7" fmla="*/ 789 h 1252"/>
                <a:gd name="T8" fmla="*/ 321 w 3839"/>
                <a:gd name="T9" fmla="*/ 707 h 1252"/>
                <a:gd name="T10" fmla="*/ 274 w 3839"/>
                <a:gd name="T11" fmla="*/ 679 h 1252"/>
                <a:gd name="T12" fmla="*/ 0 w 3839"/>
                <a:gd name="T13" fmla="*/ 490 h 1252"/>
                <a:gd name="T14" fmla="*/ 38 w 3839"/>
                <a:gd name="T15" fmla="*/ 544 h 1252"/>
                <a:gd name="T16" fmla="*/ 0 w 3839"/>
                <a:gd name="T17" fmla="*/ 531 h 1252"/>
                <a:gd name="T18" fmla="*/ 0 w 3839"/>
                <a:gd name="T19" fmla="*/ 536 h 1252"/>
                <a:gd name="T20" fmla="*/ 144 w 3839"/>
                <a:gd name="T21" fmla="*/ 622 h 1252"/>
                <a:gd name="T22" fmla="*/ 0 w 3839"/>
                <a:gd name="T23" fmla="*/ 562 h 1252"/>
                <a:gd name="T24" fmla="*/ 0 w 3839"/>
                <a:gd name="T25" fmla="*/ 573 h 1252"/>
                <a:gd name="T26" fmla="*/ 300 w 3839"/>
                <a:gd name="T27" fmla="*/ 709 h 1252"/>
                <a:gd name="T28" fmla="*/ 0 w 3839"/>
                <a:gd name="T29" fmla="*/ 595 h 1252"/>
                <a:gd name="T30" fmla="*/ 325 w 3839"/>
                <a:gd name="T31" fmla="*/ 725 h 1252"/>
                <a:gd name="T32" fmla="*/ 339 w 3839"/>
                <a:gd name="T33" fmla="*/ 734 h 1252"/>
                <a:gd name="T34" fmla="*/ 0 w 3839"/>
                <a:gd name="T35" fmla="*/ 621 h 1252"/>
                <a:gd name="T36" fmla="*/ 338 w 3839"/>
                <a:gd name="T37" fmla="*/ 736 h 1252"/>
                <a:gd name="T38" fmla="*/ 366 w 3839"/>
                <a:gd name="T39" fmla="*/ 751 h 1252"/>
                <a:gd name="T40" fmla="*/ 0 w 3839"/>
                <a:gd name="T41" fmla="*/ 648 h 1252"/>
                <a:gd name="T42" fmla="*/ 378 w 3839"/>
                <a:gd name="T43" fmla="*/ 758 h 1252"/>
                <a:gd name="T44" fmla="*/ 106 w 3839"/>
                <a:gd name="T45" fmla="*/ 694 h 1252"/>
                <a:gd name="T46" fmla="*/ 0 w 3839"/>
                <a:gd name="T47" fmla="*/ 675 h 1252"/>
                <a:gd name="T48" fmla="*/ 418 w 3839"/>
                <a:gd name="T49" fmla="*/ 781 h 1252"/>
                <a:gd name="T50" fmla="*/ 0 w 3839"/>
                <a:gd name="T51" fmla="*/ 708 h 1252"/>
                <a:gd name="T52" fmla="*/ 920 w 3839"/>
                <a:gd name="T53" fmla="*/ 1004 h 1252"/>
                <a:gd name="T54" fmla="*/ 1411 w 3839"/>
                <a:gd name="T55" fmla="*/ 1101 h 1252"/>
                <a:gd name="T56" fmla="*/ 882 w 3839"/>
                <a:gd name="T57" fmla="*/ 978 h 1252"/>
                <a:gd name="T58" fmla="*/ 1963 w 3839"/>
                <a:gd name="T59" fmla="*/ 1101 h 1252"/>
                <a:gd name="T60" fmla="*/ 3839 w 3839"/>
                <a:gd name="T61" fmla="*/ 475 h 1252"/>
                <a:gd name="T62" fmla="*/ 3139 w 3839"/>
                <a:gd name="T63" fmla="*/ 805 h 1252"/>
                <a:gd name="T64" fmla="*/ 841 w 3839"/>
                <a:gd name="T65" fmla="*/ 951 h 1252"/>
                <a:gd name="T66" fmla="*/ 3128 w 3839"/>
                <a:gd name="T67" fmla="*/ 779 h 1252"/>
                <a:gd name="T68" fmla="*/ 3839 w 3839"/>
                <a:gd name="T69" fmla="*/ 417 h 1252"/>
                <a:gd name="T70" fmla="*/ 747 w 3839"/>
                <a:gd name="T71" fmla="*/ 908 h 1252"/>
                <a:gd name="T72" fmla="*/ 1746 w 3839"/>
                <a:gd name="T73" fmla="*/ 1056 h 1252"/>
                <a:gd name="T74" fmla="*/ 3839 w 3839"/>
                <a:gd name="T75" fmla="*/ 381 h 1252"/>
                <a:gd name="T76" fmla="*/ 3110 w 3839"/>
                <a:gd name="T77" fmla="*/ 735 h 1252"/>
                <a:gd name="T78" fmla="*/ 752 w 3839"/>
                <a:gd name="T79" fmla="*/ 900 h 1252"/>
                <a:gd name="T80" fmla="*/ 3099 w 3839"/>
                <a:gd name="T81" fmla="*/ 707 h 1252"/>
                <a:gd name="T82" fmla="*/ 3839 w 3839"/>
                <a:gd name="T83" fmla="*/ 326 h 1252"/>
                <a:gd name="T84" fmla="*/ 783 w 3839"/>
                <a:gd name="T85" fmla="*/ 902 h 1252"/>
                <a:gd name="T86" fmla="*/ 3086 w 3839"/>
                <a:gd name="T87" fmla="*/ 674 h 1252"/>
                <a:gd name="T88" fmla="*/ 3839 w 3839"/>
                <a:gd name="T89" fmla="*/ 281 h 1252"/>
                <a:gd name="T90" fmla="*/ 1744 w 3839"/>
                <a:gd name="T91" fmla="*/ 978 h 1252"/>
                <a:gd name="T92" fmla="*/ 3839 w 3839"/>
                <a:gd name="T93" fmla="*/ 238 h 1252"/>
                <a:gd name="T94" fmla="*/ 576 w 3839"/>
                <a:gd name="T95" fmla="*/ 824 h 1252"/>
                <a:gd name="T96" fmla="*/ 591 w 3839"/>
                <a:gd name="T97" fmla="*/ 828 h 1252"/>
                <a:gd name="T98" fmla="*/ 3055 w 3839"/>
                <a:gd name="T99" fmla="*/ 600 h 1252"/>
                <a:gd name="T100" fmla="*/ 3839 w 3839"/>
                <a:gd name="T101" fmla="*/ 185 h 1252"/>
                <a:gd name="T102" fmla="*/ 1073 w 3839"/>
                <a:gd name="T103" fmla="*/ 922 h 1252"/>
                <a:gd name="T104" fmla="*/ 3040 w 3839"/>
                <a:gd name="T105" fmla="*/ 563 h 1252"/>
                <a:gd name="T106" fmla="*/ 3839 w 3839"/>
                <a:gd name="T107" fmla="*/ 142 h 1252"/>
                <a:gd name="T108" fmla="*/ 626 w 3839"/>
                <a:gd name="T109" fmla="*/ 833 h 1252"/>
                <a:gd name="T110" fmla="*/ 3026 w 3839"/>
                <a:gd name="T111" fmla="*/ 529 h 1252"/>
                <a:gd name="T112" fmla="*/ 3839 w 3839"/>
                <a:gd name="T113" fmla="*/ 93 h 1252"/>
                <a:gd name="T114" fmla="*/ 766 w 3839"/>
                <a:gd name="T115" fmla="*/ 859 h 1252"/>
                <a:gd name="T116" fmla="*/ 1746 w 3839"/>
                <a:gd name="T117" fmla="*/ 868 h 1252"/>
                <a:gd name="T118" fmla="*/ 3595 w 3839"/>
                <a:gd name="T119" fmla="*/ 194 h 1252"/>
                <a:gd name="T120" fmla="*/ 3839 w 3839"/>
                <a:gd name="T121" fmla="*/ 44 h 1252"/>
                <a:gd name="T122" fmla="*/ 1746 w 3839"/>
                <a:gd name="T123" fmla="*/ 843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39" h="1252">
                  <a:moveTo>
                    <a:pt x="1746" y="843"/>
                  </a:moveTo>
                  <a:cubicBezTo>
                    <a:pt x="2148" y="781"/>
                    <a:pt x="2569" y="652"/>
                    <a:pt x="2998" y="458"/>
                  </a:cubicBezTo>
                  <a:cubicBezTo>
                    <a:pt x="3279" y="331"/>
                    <a:pt x="3560" y="178"/>
                    <a:pt x="3839" y="1"/>
                  </a:cubicBezTo>
                  <a:cubicBezTo>
                    <a:pt x="3839" y="0"/>
                    <a:pt x="3839" y="0"/>
                    <a:pt x="3839" y="0"/>
                  </a:cubicBezTo>
                  <a:cubicBezTo>
                    <a:pt x="2870" y="615"/>
                    <a:pt x="1698" y="1040"/>
                    <a:pt x="616" y="827"/>
                  </a:cubicBezTo>
                  <a:cubicBezTo>
                    <a:pt x="612" y="826"/>
                    <a:pt x="609" y="826"/>
                    <a:pt x="606" y="825"/>
                  </a:cubicBezTo>
                  <a:cubicBezTo>
                    <a:pt x="585" y="819"/>
                    <a:pt x="564" y="813"/>
                    <a:pt x="543" y="807"/>
                  </a:cubicBezTo>
                  <a:cubicBezTo>
                    <a:pt x="525" y="801"/>
                    <a:pt x="508" y="795"/>
                    <a:pt x="491" y="789"/>
                  </a:cubicBezTo>
                  <a:cubicBezTo>
                    <a:pt x="447" y="770"/>
                    <a:pt x="404" y="750"/>
                    <a:pt x="361" y="729"/>
                  </a:cubicBezTo>
                  <a:cubicBezTo>
                    <a:pt x="348" y="722"/>
                    <a:pt x="335" y="715"/>
                    <a:pt x="321" y="707"/>
                  </a:cubicBezTo>
                  <a:cubicBezTo>
                    <a:pt x="312" y="701"/>
                    <a:pt x="302" y="696"/>
                    <a:pt x="293" y="690"/>
                  </a:cubicBezTo>
                  <a:cubicBezTo>
                    <a:pt x="286" y="686"/>
                    <a:pt x="280" y="683"/>
                    <a:pt x="274" y="679"/>
                  </a:cubicBezTo>
                  <a:cubicBezTo>
                    <a:pt x="261" y="671"/>
                    <a:pt x="249" y="663"/>
                    <a:pt x="236" y="655"/>
                  </a:cubicBezTo>
                  <a:cubicBezTo>
                    <a:pt x="154" y="599"/>
                    <a:pt x="76" y="544"/>
                    <a:pt x="0" y="49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3" y="528"/>
                    <a:pt x="25" y="536"/>
                    <a:pt x="38" y="544"/>
                  </a:cubicBezTo>
                  <a:cubicBezTo>
                    <a:pt x="25" y="536"/>
                    <a:pt x="13" y="529"/>
                    <a:pt x="0" y="522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36" y="552"/>
                    <a:pt x="71" y="573"/>
                    <a:pt x="107" y="594"/>
                  </a:cubicBezTo>
                  <a:cubicBezTo>
                    <a:pt x="71" y="574"/>
                    <a:pt x="36" y="555"/>
                    <a:pt x="0" y="536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47" y="570"/>
                    <a:pt x="95" y="596"/>
                    <a:pt x="144" y="622"/>
                  </a:cubicBezTo>
                  <a:cubicBezTo>
                    <a:pt x="95" y="598"/>
                    <a:pt x="48" y="575"/>
                    <a:pt x="0" y="55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77" y="599"/>
                    <a:pt x="154" y="636"/>
                    <a:pt x="233" y="676"/>
                  </a:cubicBezTo>
                  <a:cubicBezTo>
                    <a:pt x="152" y="639"/>
                    <a:pt x="75" y="605"/>
                    <a:pt x="0" y="573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98" y="620"/>
                    <a:pt x="198" y="663"/>
                    <a:pt x="300" y="709"/>
                  </a:cubicBezTo>
                  <a:cubicBezTo>
                    <a:pt x="302" y="711"/>
                    <a:pt x="305" y="713"/>
                    <a:pt x="308" y="715"/>
                  </a:cubicBezTo>
                  <a:cubicBezTo>
                    <a:pt x="203" y="672"/>
                    <a:pt x="101" y="632"/>
                    <a:pt x="0" y="595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06" y="637"/>
                    <a:pt x="214" y="680"/>
                    <a:pt x="325" y="725"/>
                  </a:cubicBezTo>
                  <a:cubicBezTo>
                    <a:pt x="330" y="729"/>
                    <a:pt x="335" y="732"/>
                    <a:pt x="340" y="735"/>
                  </a:cubicBezTo>
                  <a:cubicBezTo>
                    <a:pt x="339" y="735"/>
                    <a:pt x="339" y="734"/>
                    <a:pt x="339" y="734"/>
                  </a:cubicBezTo>
                  <a:cubicBezTo>
                    <a:pt x="263" y="707"/>
                    <a:pt x="152" y="670"/>
                    <a:pt x="88" y="649"/>
                  </a:cubicBezTo>
                  <a:cubicBezTo>
                    <a:pt x="60" y="640"/>
                    <a:pt x="30" y="630"/>
                    <a:pt x="0" y="621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120" y="661"/>
                    <a:pt x="240" y="700"/>
                    <a:pt x="338" y="736"/>
                  </a:cubicBezTo>
                  <a:cubicBezTo>
                    <a:pt x="338" y="736"/>
                    <a:pt x="342" y="738"/>
                    <a:pt x="347" y="739"/>
                  </a:cubicBezTo>
                  <a:cubicBezTo>
                    <a:pt x="353" y="743"/>
                    <a:pt x="359" y="747"/>
                    <a:pt x="366" y="751"/>
                  </a:cubicBezTo>
                  <a:cubicBezTo>
                    <a:pt x="244" y="710"/>
                    <a:pt x="122" y="675"/>
                    <a:pt x="0" y="645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115" y="677"/>
                    <a:pt x="229" y="709"/>
                    <a:pt x="344" y="747"/>
                  </a:cubicBezTo>
                  <a:cubicBezTo>
                    <a:pt x="356" y="750"/>
                    <a:pt x="367" y="754"/>
                    <a:pt x="378" y="758"/>
                  </a:cubicBezTo>
                  <a:cubicBezTo>
                    <a:pt x="383" y="761"/>
                    <a:pt x="389" y="764"/>
                    <a:pt x="394" y="767"/>
                  </a:cubicBezTo>
                  <a:cubicBezTo>
                    <a:pt x="298" y="739"/>
                    <a:pt x="202" y="714"/>
                    <a:pt x="106" y="694"/>
                  </a:cubicBezTo>
                  <a:cubicBezTo>
                    <a:pt x="72" y="687"/>
                    <a:pt x="36" y="680"/>
                    <a:pt x="0" y="674"/>
                  </a:cubicBezTo>
                  <a:cubicBezTo>
                    <a:pt x="0" y="675"/>
                    <a:pt x="0" y="675"/>
                    <a:pt x="0" y="675"/>
                  </a:cubicBezTo>
                  <a:cubicBezTo>
                    <a:pt x="136" y="700"/>
                    <a:pt x="268" y="732"/>
                    <a:pt x="399" y="770"/>
                  </a:cubicBezTo>
                  <a:cubicBezTo>
                    <a:pt x="405" y="774"/>
                    <a:pt x="412" y="778"/>
                    <a:pt x="418" y="781"/>
                  </a:cubicBezTo>
                  <a:cubicBezTo>
                    <a:pt x="246" y="740"/>
                    <a:pt x="108" y="719"/>
                    <a:pt x="0" y="707"/>
                  </a:cubicBezTo>
                  <a:cubicBezTo>
                    <a:pt x="0" y="708"/>
                    <a:pt x="0" y="708"/>
                    <a:pt x="0" y="708"/>
                  </a:cubicBezTo>
                  <a:cubicBezTo>
                    <a:pt x="143" y="725"/>
                    <a:pt x="276" y="748"/>
                    <a:pt x="423" y="784"/>
                  </a:cubicBezTo>
                  <a:cubicBezTo>
                    <a:pt x="583" y="875"/>
                    <a:pt x="749" y="948"/>
                    <a:pt x="920" y="1004"/>
                  </a:cubicBezTo>
                  <a:cubicBezTo>
                    <a:pt x="1051" y="1047"/>
                    <a:pt x="1184" y="1079"/>
                    <a:pt x="1321" y="1101"/>
                  </a:cubicBezTo>
                  <a:cubicBezTo>
                    <a:pt x="1411" y="1101"/>
                    <a:pt x="1411" y="1101"/>
                    <a:pt x="1411" y="1101"/>
                  </a:cubicBezTo>
                  <a:cubicBezTo>
                    <a:pt x="1204" y="1075"/>
                    <a:pt x="995" y="1025"/>
                    <a:pt x="786" y="944"/>
                  </a:cubicBezTo>
                  <a:cubicBezTo>
                    <a:pt x="818" y="956"/>
                    <a:pt x="850" y="967"/>
                    <a:pt x="882" y="978"/>
                  </a:cubicBezTo>
                  <a:cubicBezTo>
                    <a:pt x="1083" y="1043"/>
                    <a:pt x="1292" y="1084"/>
                    <a:pt x="1508" y="1101"/>
                  </a:cubicBezTo>
                  <a:cubicBezTo>
                    <a:pt x="1963" y="1101"/>
                    <a:pt x="1963" y="1101"/>
                    <a:pt x="1963" y="1101"/>
                  </a:cubicBezTo>
                  <a:cubicBezTo>
                    <a:pt x="2341" y="1073"/>
                    <a:pt x="2737" y="977"/>
                    <a:pt x="3142" y="814"/>
                  </a:cubicBezTo>
                  <a:cubicBezTo>
                    <a:pt x="3402" y="710"/>
                    <a:pt x="3638" y="590"/>
                    <a:pt x="3839" y="475"/>
                  </a:cubicBezTo>
                  <a:cubicBezTo>
                    <a:pt x="3839" y="463"/>
                    <a:pt x="3839" y="463"/>
                    <a:pt x="3839" y="463"/>
                  </a:cubicBezTo>
                  <a:cubicBezTo>
                    <a:pt x="3627" y="585"/>
                    <a:pt x="3391" y="704"/>
                    <a:pt x="3139" y="805"/>
                  </a:cubicBezTo>
                  <a:cubicBezTo>
                    <a:pt x="2512" y="1056"/>
                    <a:pt x="1636" y="1252"/>
                    <a:pt x="771" y="927"/>
                  </a:cubicBezTo>
                  <a:cubicBezTo>
                    <a:pt x="794" y="936"/>
                    <a:pt x="818" y="944"/>
                    <a:pt x="841" y="951"/>
                  </a:cubicBezTo>
                  <a:cubicBezTo>
                    <a:pt x="1127" y="1044"/>
                    <a:pt x="1429" y="1088"/>
                    <a:pt x="1746" y="1083"/>
                  </a:cubicBezTo>
                  <a:cubicBezTo>
                    <a:pt x="2184" y="1075"/>
                    <a:pt x="2649" y="973"/>
                    <a:pt x="3128" y="779"/>
                  </a:cubicBezTo>
                  <a:cubicBezTo>
                    <a:pt x="3380" y="677"/>
                    <a:pt x="3620" y="554"/>
                    <a:pt x="3839" y="427"/>
                  </a:cubicBezTo>
                  <a:cubicBezTo>
                    <a:pt x="3839" y="417"/>
                    <a:pt x="3839" y="417"/>
                    <a:pt x="3839" y="417"/>
                  </a:cubicBezTo>
                  <a:cubicBezTo>
                    <a:pt x="3619" y="545"/>
                    <a:pt x="3378" y="667"/>
                    <a:pt x="3125" y="770"/>
                  </a:cubicBezTo>
                  <a:cubicBezTo>
                    <a:pt x="2498" y="1024"/>
                    <a:pt x="1616" y="1227"/>
                    <a:pt x="747" y="908"/>
                  </a:cubicBezTo>
                  <a:cubicBezTo>
                    <a:pt x="764" y="914"/>
                    <a:pt x="781" y="920"/>
                    <a:pt x="798" y="926"/>
                  </a:cubicBezTo>
                  <a:cubicBezTo>
                    <a:pt x="1097" y="1023"/>
                    <a:pt x="1414" y="1066"/>
                    <a:pt x="1746" y="1056"/>
                  </a:cubicBezTo>
                  <a:cubicBezTo>
                    <a:pt x="2180" y="1043"/>
                    <a:pt x="2640" y="937"/>
                    <a:pt x="3113" y="743"/>
                  </a:cubicBezTo>
                  <a:cubicBezTo>
                    <a:pt x="3354" y="644"/>
                    <a:pt x="3599" y="522"/>
                    <a:pt x="3839" y="381"/>
                  </a:cubicBezTo>
                  <a:cubicBezTo>
                    <a:pt x="3839" y="372"/>
                    <a:pt x="3839" y="372"/>
                    <a:pt x="3839" y="372"/>
                  </a:cubicBezTo>
                  <a:cubicBezTo>
                    <a:pt x="3619" y="501"/>
                    <a:pt x="3374" y="627"/>
                    <a:pt x="3110" y="735"/>
                  </a:cubicBezTo>
                  <a:cubicBezTo>
                    <a:pt x="2483" y="993"/>
                    <a:pt x="1595" y="1204"/>
                    <a:pt x="722" y="890"/>
                  </a:cubicBezTo>
                  <a:cubicBezTo>
                    <a:pt x="732" y="894"/>
                    <a:pt x="742" y="897"/>
                    <a:pt x="752" y="900"/>
                  </a:cubicBezTo>
                  <a:cubicBezTo>
                    <a:pt x="1064" y="1002"/>
                    <a:pt x="1397" y="1045"/>
                    <a:pt x="1746" y="1029"/>
                  </a:cubicBezTo>
                  <a:cubicBezTo>
                    <a:pt x="2175" y="1010"/>
                    <a:pt x="2631" y="902"/>
                    <a:pt x="3099" y="707"/>
                  </a:cubicBezTo>
                  <a:cubicBezTo>
                    <a:pt x="3366" y="596"/>
                    <a:pt x="3615" y="467"/>
                    <a:pt x="3839" y="334"/>
                  </a:cubicBezTo>
                  <a:cubicBezTo>
                    <a:pt x="3839" y="326"/>
                    <a:pt x="3839" y="326"/>
                    <a:pt x="3839" y="326"/>
                  </a:cubicBezTo>
                  <a:cubicBezTo>
                    <a:pt x="3614" y="459"/>
                    <a:pt x="3364" y="589"/>
                    <a:pt x="3096" y="700"/>
                  </a:cubicBezTo>
                  <a:cubicBezTo>
                    <a:pt x="2260" y="1047"/>
                    <a:pt x="1470" y="1114"/>
                    <a:pt x="783" y="902"/>
                  </a:cubicBezTo>
                  <a:cubicBezTo>
                    <a:pt x="1087" y="990"/>
                    <a:pt x="1412" y="1026"/>
                    <a:pt x="1750" y="1006"/>
                  </a:cubicBezTo>
                  <a:cubicBezTo>
                    <a:pt x="2175" y="981"/>
                    <a:pt x="2623" y="868"/>
                    <a:pt x="3086" y="674"/>
                  </a:cubicBezTo>
                  <a:cubicBezTo>
                    <a:pt x="3338" y="567"/>
                    <a:pt x="3590" y="438"/>
                    <a:pt x="3839" y="288"/>
                  </a:cubicBezTo>
                  <a:cubicBezTo>
                    <a:pt x="3839" y="281"/>
                    <a:pt x="3839" y="281"/>
                    <a:pt x="3839" y="281"/>
                  </a:cubicBezTo>
                  <a:cubicBezTo>
                    <a:pt x="2970" y="808"/>
                    <a:pt x="1781" y="1246"/>
                    <a:pt x="658" y="854"/>
                  </a:cubicBezTo>
                  <a:cubicBezTo>
                    <a:pt x="997" y="963"/>
                    <a:pt x="1360" y="1006"/>
                    <a:pt x="1744" y="978"/>
                  </a:cubicBezTo>
                  <a:cubicBezTo>
                    <a:pt x="2165" y="946"/>
                    <a:pt x="2612" y="829"/>
                    <a:pt x="3069" y="635"/>
                  </a:cubicBezTo>
                  <a:cubicBezTo>
                    <a:pt x="3327" y="525"/>
                    <a:pt x="3585" y="392"/>
                    <a:pt x="3839" y="238"/>
                  </a:cubicBezTo>
                  <a:cubicBezTo>
                    <a:pt x="3839" y="232"/>
                    <a:pt x="3839" y="232"/>
                    <a:pt x="3839" y="232"/>
                  </a:cubicBezTo>
                  <a:cubicBezTo>
                    <a:pt x="2947" y="774"/>
                    <a:pt x="1715" y="1237"/>
                    <a:pt x="576" y="824"/>
                  </a:cubicBezTo>
                  <a:cubicBezTo>
                    <a:pt x="575" y="823"/>
                    <a:pt x="574" y="823"/>
                    <a:pt x="572" y="822"/>
                  </a:cubicBezTo>
                  <a:cubicBezTo>
                    <a:pt x="579" y="824"/>
                    <a:pt x="585" y="826"/>
                    <a:pt x="591" y="828"/>
                  </a:cubicBezTo>
                  <a:cubicBezTo>
                    <a:pt x="950" y="945"/>
                    <a:pt x="1338" y="986"/>
                    <a:pt x="1746" y="949"/>
                  </a:cubicBezTo>
                  <a:cubicBezTo>
                    <a:pt x="2163" y="912"/>
                    <a:pt x="2604" y="794"/>
                    <a:pt x="3055" y="600"/>
                  </a:cubicBezTo>
                  <a:cubicBezTo>
                    <a:pt x="3331" y="481"/>
                    <a:pt x="3595" y="340"/>
                    <a:pt x="3839" y="190"/>
                  </a:cubicBezTo>
                  <a:cubicBezTo>
                    <a:pt x="3839" y="185"/>
                    <a:pt x="3839" y="185"/>
                    <a:pt x="3839" y="185"/>
                  </a:cubicBezTo>
                  <a:cubicBezTo>
                    <a:pt x="2929" y="745"/>
                    <a:pt x="1727" y="1186"/>
                    <a:pt x="607" y="829"/>
                  </a:cubicBezTo>
                  <a:cubicBezTo>
                    <a:pt x="758" y="873"/>
                    <a:pt x="914" y="904"/>
                    <a:pt x="1073" y="922"/>
                  </a:cubicBezTo>
                  <a:cubicBezTo>
                    <a:pt x="1288" y="946"/>
                    <a:pt x="1515" y="945"/>
                    <a:pt x="1746" y="921"/>
                  </a:cubicBezTo>
                  <a:cubicBezTo>
                    <a:pt x="2159" y="878"/>
                    <a:pt x="2594" y="757"/>
                    <a:pt x="3040" y="563"/>
                  </a:cubicBezTo>
                  <a:cubicBezTo>
                    <a:pt x="3235" y="478"/>
                    <a:pt x="3432" y="379"/>
                    <a:pt x="3627" y="268"/>
                  </a:cubicBezTo>
                  <a:cubicBezTo>
                    <a:pt x="3698" y="228"/>
                    <a:pt x="3768" y="186"/>
                    <a:pt x="3839" y="142"/>
                  </a:cubicBezTo>
                  <a:cubicBezTo>
                    <a:pt x="3839" y="139"/>
                    <a:pt x="3839" y="139"/>
                    <a:pt x="3839" y="139"/>
                  </a:cubicBezTo>
                  <a:cubicBezTo>
                    <a:pt x="2931" y="698"/>
                    <a:pt x="1735" y="1146"/>
                    <a:pt x="626" y="833"/>
                  </a:cubicBezTo>
                  <a:cubicBezTo>
                    <a:pt x="976" y="922"/>
                    <a:pt x="1352" y="944"/>
                    <a:pt x="1746" y="896"/>
                  </a:cubicBezTo>
                  <a:cubicBezTo>
                    <a:pt x="2155" y="847"/>
                    <a:pt x="2586" y="723"/>
                    <a:pt x="3026" y="529"/>
                  </a:cubicBezTo>
                  <a:cubicBezTo>
                    <a:pt x="3298" y="409"/>
                    <a:pt x="3570" y="264"/>
                    <a:pt x="3839" y="96"/>
                  </a:cubicBezTo>
                  <a:cubicBezTo>
                    <a:pt x="3839" y="93"/>
                    <a:pt x="3839" y="93"/>
                    <a:pt x="3839" y="93"/>
                  </a:cubicBezTo>
                  <a:cubicBezTo>
                    <a:pt x="2930" y="661"/>
                    <a:pt x="1756" y="1107"/>
                    <a:pt x="652" y="837"/>
                  </a:cubicBezTo>
                  <a:cubicBezTo>
                    <a:pt x="690" y="845"/>
                    <a:pt x="728" y="852"/>
                    <a:pt x="766" y="859"/>
                  </a:cubicBezTo>
                  <a:cubicBezTo>
                    <a:pt x="872" y="877"/>
                    <a:pt x="982" y="890"/>
                    <a:pt x="1092" y="896"/>
                  </a:cubicBezTo>
                  <a:cubicBezTo>
                    <a:pt x="1302" y="909"/>
                    <a:pt x="1522" y="899"/>
                    <a:pt x="1746" y="868"/>
                  </a:cubicBezTo>
                  <a:cubicBezTo>
                    <a:pt x="2151" y="813"/>
                    <a:pt x="2577" y="686"/>
                    <a:pt x="3012" y="492"/>
                  </a:cubicBezTo>
                  <a:cubicBezTo>
                    <a:pt x="3205" y="406"/>
                    <a:pt x="3401" y="306"/>
                    <a:pt x="3595" y="194"/>
                  </a:cubicBezTo>
                  <a:cubicBezTo>
                    <a:pt x="3676" y="147"/>
                    <a:pt x="3758" y="98"/>
                    <a:pt x="3839" y="47"/>
                  </a:cubicBezTo>
                  <a:cubicBezTo>
                    <a:pt x="3839" y="44"/>
                    <a:pt x="3839" y="44"/>
                    <a:pt x="3839" y="44"/>
                  </a:cubicBezTo>
                  <a:cubicBezTo>
                    <a:pt x="2937" y="610"/>
                    <a:pt x="1783" y="1062"/>
                    <a:pt x="690" y="843"/>
                  </a:cubicBezTo>
                  <a:cubicBezTo>
                    <a:pt x="1024" y="901"/>
                    <a:pt x="1378" y="900"/>
                    <a:pt x="1746" y="8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2" name="Freeform 332"/>
            <p:cNvSpPr>
              <a:spLocks/>
            </p:cNvSpPr>
            <p:nvPr/>
          </p:nvSpPr>
          <p:spPr bwMode="auto">
            <a:xfrm>
              <a:off x="3201988" y="6656388"/>
              <a:ext cx="825500" cy="203200"/>
            </a:xfrm>
            <a:custGeom>
              <a:avLst/>
              <a:gdLst>
                <a:gd name="T0" fmla="*/ 0 w 260"/>
                <a:gd name="T1" fmla="*/ 0 h 64"/>
                <a:gd name="T2" fmla="*/ 196 w 260"/>
                <a:gd name="T3" fmla="*/ 64 h 64"/>
                <a:gd name="T4" fmla="*/ 260 w 260"/>
                <a:gd name="T5" fmla="*/ 64 h 64"/>
                <a:gd name="T6" fmla="*/ 0 w 260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64">
                  <a:moveTo>
                    <a:pt x="0" y="0"/>
                  </a:moveTo>
                  <a:cubicBezTo>
                    <a:pt x="196" y="64"/>
                    <a:pt x="196" y="64"/>
                    <a:pt x="196" y="64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150" y="44"/>
                    <a:pt x="63" y="2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685800"/>
            <a:ext cx="9144000" cy="2895600"/>
          </a:xfrm>
        </p:spPr>
        <p:txBody>
          <a:bodyPr lIns="0" anchor="b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tx1"/>
                </a:solidFill>
                <a:effectLst>
                  <a:outerShdw blurRad="50800" dist="25400" dir="2700000" algn="br" rotWithShape="0">
                    <a:schemeClr val="bg2">
                      <a:lumMod val="50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2" y="3657599"/>
            <a:ext cx="9144000" cy="1319214"/>
          </a:xfrm>
        </p:spPr>
        <p:txBody>
          <a:bodyPr lIns="0">
            <a:noAutofit/>
          </a:bodyPr>
          <a:lstStyle>
            <a:lvl1pPr marL="0" indent="0" algn="l">
              <a:buNone/>
              <a:defRPr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2/3/2016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00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274638"/>
            <a:ext cx="262821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274638"/>
            <a:ext cx="7732286" cy="58975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2/3/2016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0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B9F7-FE8F-4CB7-B90F-B7A115B006F6}" type="datetimeFigureOut">
              <a:rPr lang="en-US"/>
              <a:t>2/3/2016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8EBC-E876-4F75-A8E2-294E580032C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0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1676400"/>
            <a:ext cx="9144000" cy="3200400"/>
          </a:xfrm>
        </p:spPr>
        <p:txBody>
          <a:bodyPr lIns="0" anchor="b">
            <a:noAutofit/>
          </a:bodyPr>
          <a:lstStyle>
            <a:lvl1pPr algn="l">
              <a:defRPr sz="6600" b="1" cap="none" baseline="0">
                <a:solidFill>
                  <a:schemeClr val="tx1"/>
                </a:solidFill>
                <a:effectLst>
                  <a:outerShdw blurRad="50800" dist="25400" dir="2700000" algn="br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9144000" cy="982980"/>
          </a:xfrm>
        </p:spPr>
        <p:txBody>
          <a:bodyPr lIns="0" anchor="t">
            <a:normAutofit/>
          </a:bodyPr>
          <a:lstStyle>
            <a:lvl1pPr marL="0" indent="0">
              <a:buNone/>
              <a:defRPr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A9C7-C274-4F50-89C9-83BDB06EDB81}" type="datetime1">
              <a:rPr lang="en-US"/>
              <a:t>2/3/2016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7942-5B1B-4E74-B3CD-25BF9B0ABE25}" type="slidenum">
              <a:rPr/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828800"/>
            <a:ext cx="4480560" cy="41910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853" y="1828800"/>
            <a:ext cx="4480560" cy="41910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2/3/2016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83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480560" cy="8382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0" cap="all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80560" cy="32766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853" y="1828800"/>
            <a:ext cx="4480560" cy="8382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0" cap="all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853" y="2743200"/>
            <a:ext cx="4480560" cy="32766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2/3/2016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632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402276"/>
            <a:ext cx="9144000" cy="11604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40" name="Date Placeholder 2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A9C7-C274-4F50-89C9-83BDB06EDB81}" type="datetime1">
              <a:rPr lang="en-US"/>
              <a:t>2/3/2016</a:t>
            </a:fld>
            <a:endParaRPr/>
          </a:p>
        </p:txBody>
      </p:sp>
      <p:sp>
        <p:nvSpPr>
          <p:cNvPr id="241" name="Footer Placeholder 2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2" name="Slide Number Placeholder 2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7942-5B1B-4E74-B3CD-25BF9B0ABE25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DBB-F8DB-48F4-997A-49FAD7ECC765}" type="datetime1">
              <a:rPr lang="en-US"/>
              <a:t>2/3/2016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7942-5B1B-4E74-B3CD-25BF9B0ABE25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741872"/>
            <a:ext cx="4190998" cy="2687128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1012" y="761999"/>
            <a:ext cx="5562601" cy="52578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4" y="3581400"/>
            <a:ext cx="4190998" cy="243840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884F-698C-4153-AB67-9A0F214F106F}" type="datetimeFigureOut">
              <a:rPr lang="en-US"/>
              <a:t>2/3/2016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EA86-1680-48AE-B31F-3E3431F3A32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741872"/>
            <a:ext cx="4190999" cy="2687128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61013" y="762000"/>
            <a:ext cx="5562600" cy="5257800"/>
          </a:xfrm>
          <a:solidFill>
            <a:schemeClr val="bg2">
              <a:lumMod val="75000"/>
            </a:schemeClr>
          </a:solidFill>
          <a:ln w="50800">
            <a:noFill/>
            <a:miter lim="800000"/>
          </a:ln>
          <a:effectLst>
            <a:outerShdw blurRad="114300" dist="38100" dir="2700000" algn="t" rotWithShape="0">
              <a:prstClr val="black">
                <a:alpha val="42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3581400"/>
            <a:ext cx="4190999" cy="243840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6" name="Date Placeholder 8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A9C7-C274-4F50-89C9-83BDB06EDB81}" type="datetime1">
              <a:rPr lang="en-US"/>
              <a:t>2/3/2016</a:t>
            </a:fld>
            <a:endParaRPr/>
          </a:p>
        </p:txBody>
      </p:sp>
      <p:sp>
        <p:nvSpPr>
          <p:cNvPr id="87" name="Footer Placeholder 8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7942-5B1B-4E74-B3CD-25BF9B0ABE25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Freeform 330"/>
          <p:cNvSpPr>
            <a:spLocks/>
          </p:cNvSpPr>
          <p:nvPr/>
        </p:nvSpPr>
        <p:spPr bwMode="auto">
          <a:xfrm>
            <a:off x="0" y="5525050"/>
            <a:ext cx="12198033" cy="1331045"/>
          </a:xfrm>
          <a:custGeom>
            <a:avLst/>
            <a:gdLst/>
            <a:ahLst/>
            <a:cxnLst/>
            <a:rect l="l" t="t" r="r" b="b"/>
            <a:pathLst>
              <a:path w="12198033" h="1331045">
                <a:moveTo>
                  <a:pt x="12198033" y="1196494"/>
                </a:moveTo>
                <a:lnTo>
                  <a:pt x="12198033" y="1227876"/>
                </a:lnTo>
                <a:lnTo>
                  <a:pt x="11731068" y="1331045"/>
                </a:lnTo>
                <a:lnTo>
                  <a:pt x="11571667" y="1331045"/>
                </a:lnTo>
                <a:cubicBezTo>
                  <a:pt x="11784654" y="1288747"/>
                  <a:pt x="11993493" y="1243425"/>
                  <a:pt x="12198033" y="1196494"/>
                </a:cubicBezTo>
                <a:close/>
                <a:moveTo>
                  <a:pt x="12198033" y="1079784"/>
                </a:moveTo>
                <a:lnTo>
                  <a:pt x="12198033" y="1108141"/>
                </a:lnTo>
                <a:cubicBezTo>
                  <a:pt x="11849183" y="1191043"/>
                  <a:pt x="11502302" y="1266003"/>
                  <a:pt x="11157281" y="1331045"/>
                </a:cubicBezTo>
                <a:lnTo>
                  <a:pt x="10998330" y="1331045"/>
                </a:lnTo>
                <a:cubicBezTo>
                  <a:pt x="11412550" y="1255509"/>
                  <a:pt x="11813177" y="1170340"/>
                  <a:pt x="12198033" y="1079784"/>
                </a:cubicBezTo>
                <a:close/>
                <a:moveTo>
                  <a:pt x="12198033" y="961224"/>
                </a:moveTo>
                <a:lnTo>
                  <a:pt x="12198033" y="986997"/>
                </a:lnTo>
                <a:cubicBezTo>
                  <a:pt x="11645354" y="1122020"/>
                  <a:pt x="11097391" y="1237456"/>
                  <a:pt x="10554898" y="1331045"/>
                </a:cubicBezTo>
                <a:lnTo>
                  <a:pt x="10390409" y="1331045"/>
                </a:lnTo>
                <a:cubicBezTo>
                  <a:pt x="11023530" y="1226457"/>
                  <a:pt x="11628699" y="1099423"/>
                  <a:pt x="12198033" y="961224"/>
                </a:cubicBezTo>
                <a:close/>
                <a:moveTo>
                  <a:pt x="12198033" y="841023"/>
                </a:moveTo>
                <a:lnTo>
                  <a:pt x="12198033" y="866683"/>
                </a:lnTo>
                <a:cubicBezTo>
                  <a:pt x="11424787" y="1060536"/>
                  <a:pt x="10660468" y="1216046"/>
                  <a:pt x="9908372" y="1331045"/>
                </a:cubicBezTo>
                <a:lnTo>
                  <a:pt x="9738431" y="1331045"/>
                </a:lnTo>
                <a:cubicBezTo>
                  <a:pt x="10544680" y="1212098"/>
                  <a:pt x="11365537" y="1048753"/>
                  <a:pt x="12198033" y="841023"/>
                </a:cubicBezTo>
                <a:close/>
                <a:moveTo>
                  <a:pt x="12198033" y="736999"/>
                </a:moveTo>
                <a:lnTo>
                  <a:pt x="12198033" y="754688"/>
                </a:lnTo>
                <a:cubicBezTo>
                  <a:pt x="11208022" y="1008553"/>
                  <a:pt x="10234985" y="1202065"/>
                  <a:pt x="9282858" y="1331045"/>
                </a:cubicBezTo>
                <a:lnTo>
                  <a:pt x="9147179" y="1331045"/>
                </a:lnTo>
                <a:cubicBezTo>
                  <a:pt x="10191953" y="1195709"/>
                  <a:pt x="11214463" y="989995"/>
                  <a:pt x="12198033" y="736999"/>
                </a:cubicBezTo>
                <a:close/>
                <a:moveTo>
                  <a:pt x="12198033" y="605891"/>
                </a:moveTo>
                <a:lnTo>
                  <a:pt x="12198033" y="620405"/>
                </a:lnTo>
                <a:cubicBezTo>
                  <a:pt x="10916468" y="957253"/>
                  <a:pt x="9656814" y="1196289"/>
                  <a:pt x="8437575" y="1331045"/>
                </a:cubicBezTo>
                <a:lnTo>
                  <a:pt x="8297530" y="1331045"/>
                </a:lnTo>
                <a:cubicBezTo>
                  <a:pt x="9636153" y="1193329"/>
                  <a:pt x="10948162" y="935934"/>
                  <a:pt x="12198033" y="605891"/>
                </a:cubicBezTo>
                <a:close/>
                <a:moveTo>
                  <a:pt x="12198033" y="484817"/>
                </a:moveTo>
                <a:lnTo>
                  <a:pt x="12198033" y="500918"/>
                </a:lnTo>
                <a:cubicBezTo>
                  <a:pt x="10548187" y="943710"/>
                  <a:pt x="8934515" y="1223873"/>
                  <a:pt x="7392761" y="1331045"/>
                </a:cubicBezTo>
                <a:lnTo>
                  <a:pt x="7210925" y="1331045"/>
                </a:lnTo>
                <a:cubicBezTo>
                  <a:pt x="8917741" y="1224223"/>
                  <a:pt x="10601963" y="914695"/>
                  <a:pt x="12198033" y="484817"/>
                </a:cubicBezTo>
                <a:close/>
                <a:moveTo>
                  <a:pt x="12198033" y="0"/>
                </a:moveTo>
                <a:lnTo>
                  <a:pt x="12198033" y="6190"/>
                </a:lnTo>
                <a:cubicBezTo>
                  <a:pt x="10484135" y="511501"/>
                  <a:pt x="8802601" y="851467"/>
                  <a:pt x="7190245" y="1023081"/>
                </a:cubicBezTo>
                <a:cubicBezTo>
                  <a:pt x="5564292" y="1196887"/>
                  <a:pt x="4000196" y="1199936"/>
                  <a:pt x="2524467" y="1023081"/>
                </a:cubicBezTo>
                <a:cubicBezTo>
                  <a:pt x="5767255" y="1471487"/>
                  <a:pt x="9131567" y="997348"/>
                  <a:pt x="12198033" y="112614"/>
                </a:cubicBezTo>
                <a:lnTo>
                  <a:pt x="12198033" y="125781"/>
                </a:lnTo>
                <a:cubicBezTo>
                  <a:pt x="10479766" y="620898"/>
                  <a:pt x="8797574" y="948672"/>
                  <a:pt x="7190245" y="1099312"/>
                </a:cubicBezTo>
                <a:cubicBezTo>
                  <a:pt x="6200534" y="1193837"/>
                  <a:pt x="5228497" y="1224330"/>
                  <a:pt x="4300644" y="1184690"/>
                </a:cubicBezTo>
                <a:cubicBezTo>
                  <a:pt x="3814626" y="1166395"/>
                  <a:pt x="3328607" y="1126755"/>
                  <a:pt x="2860262" y="1071869"/>
                </a:cubicBezTo>
                <a:cubicBezTo>
                  <a:pt x="2692365" y="1050524"/>
                  <a:pt x="2524467" y="1029180"/>
                  <a:pt x="2356570" y="1004786"/>
                </a:cubicBezTo>
                <a:cubicBezTo>
                  <a:pt x="5648013" y="1560318"/>
                  <a:pt x="9080277" y="1121784"/>
                  <a:pt x="12198033" y="243599"/>
                </a:cubicBezTo>
                <a:lnTo>
                  <a:pt x="12198033" y="254307"/>
                </a:lnTo>
                <a:cubicBezTo>
                  <a:pt x="10479035" y="738495"/>
                  <a:pt x="8796253" y="1051905"/>
                  <a:pt x="7190245" y="1184690"/>
                </a:cubicBezTo>
                <a:cubicBezTo>
                  <a:pt x="5449415" y="1331052"/>
                  <a:pt x="3788115" y="1263969"/>
                  <a:pt x="2241693" y="992589"/>
                </a:cubicBezTo>
                <a:cubicBezTo>
                  <a:pt x="5555679" y="1638083"/>
                  <a:pt x="9045497" y="1222147"/>
                  <a:pt x="12198033" y="356032"/>
                </a:cubicBezTo>
                <a:lnTo>
                  <a:pt x="12198033" y="372908"/>
                </a:lnTo>
                <a:cubicBezTo>
                  <a:pt x="10475672" y="846233"/>
                  <a:pt x="8795354" y="1145588"/>
                  <a:pt x="7190245" y="1260920"/>
                </a:cubicBezTo>
                <a:cubicBezTo>
                  <a:pt x="6169606" y="1334101"/>
                  <a:pt x="5166641" y="1337151"/>
                  <a:pt x="4216695" y="1263969"/>
                </a:cubicBezTo>
                <a:cubicBezTo>
                  <a:pt x="3514178" y="1209084"/>
                  <a:pt x="2824915" y="1114558"/>
                  <a:pt x="2157744" y="980392"/>
                </a:cubicBezTo>
                <a:cubicBezTo>
                  <a:pt x="2983516" y="1162044"/>
                  <a:pt x="3819377" y="1275938"/>
                  <a:pt x="4657682" y="1331045"/>
                </a:cubicBezTo>
                <a:lnTo>
                  <a:pt x="4481479" y="1331045"/>
                </a:lnTo>
                <a:cubicBezTo>
                  <a:pt x="3656148" y="1268940"/>
                  <a:pt x="2856523" y="1150409"/>
                  <a:pt x="2087051" y="977343"/>
                </a:cubicBezTo>
                <a:cubicBezTo>
                  <a:pt x="2060541" y="971245"/>
                  <a:pt x="2034031" y="965146"/>
                  <a:pt x="2003102" y="959048"/>
                </a:cubicBezTo>
                <a:cubicBezTo>
                  <a:pt x="2011939" y="962097"/>
                  <a:pt x="2016357" y="962097"/>
                  <a:pt x="2020776" y="965146"/>
                </a:cubicBezTo>
                <a:cubicBezTo>
                  <a:pt x="2693419" y="1133468"/>
                  <a:pt x="3373403" y="1254070"/>
                  <a:pt x="4056351" y="1331045"/>
                </a:cubicBezTo>
                <a:lnTo>
                  <a:pt x="4007137" y="1331045"/>
                </a:lnTo>
                <a:cubicBezTo>
                  <a:pt x="3452862" y="1266043"/>
                  <a:pt x="2911375" y="1173851"/>
                  <a:pt x="2383080" y="1056623"/>
                </a:cubicBezTo>
                <a:cubicBezTo>
                  <a:pt x="2860989" y="1171751"/>
                  <a:pt x="3341603" y="1263400"/>
                  <a:pt x="3823766" y="1331045"/>
                </a:cubicBezTo>
                <a:lnTo>
                  <a:pt x="3673814" y="1331045"/>
                </a:lnTo>
                <a:cubicBezTo>
                  <a:pt x="3424567" y="1294913"/>
                  <a:pt x="3178451" y="1251546"/>
                  <a:pt x="2935374" y="1202985"/>
                </a:cubicBezTo>
                <a:cubicBezTo>
                  <a:pt x="3160719" y="1250976"/>
                  <a:pt x="3388573" y="1294278"/>
                  <a:pt x="3619140" y="1331045"/>
                </a:cubicBezTo>
                <a:lnTo>
                  <a:pt x="3470205" y="1331045"/>
                </a:lnTo>
                <a:cubicBezTo>
                  <a:pt x="3254905" y="1294187"/>
                  <a:pt x="3042011" y="1251324"/>
                  <a:pt x="2831395" y="1203735"/>
                </a:cubicBezTo>
                <a:lnTo>
                  <a:pt x="2665855" y="1166395"/>
                </a:lnTo>
                <a:cubicBezTo>
                  <a:pt x="2710038" y="1178591"/>
                  <a:pt x="2754222" y="1187739"/>
                  <a:pt x="2798405" y="1196887"/>
                </a:cubicBezTo>
                <a:lnTo>
                  <a:pt x="2831395" y="1203735"/>
                </a:lnTo>
                <a:cubicBezTo>
                  <a:pt x="3026164" y="1252537"/>
                  <a:pt x="3221677" y="1294670"/>
                  <a:pt x="3417529" y="1331045"/>
                </a:cubicBezTo>
                <a:lnTo>
                  <a:pt x="3268386" y="1331045"/>
                </a:lnTo>
                <a:cubicBezTo>
                  <a:pt x="3185950" y="1316178"/>
                  <a:pt x="3104226" y="1298672"/>
                  <a:pt x="3022804" y="1280541"/>
                </a:cubicBezTo>
                <a:cubicBezTo>
                  <a:pt x="2940474" y="1262134"/>
                  <a:pt x="2858380" y="1242071"/>
                  <a:pt x="2776313" y="1221280"/>
                </a:cubicBezTo>
                <a:cubicBezTo>
                  <a:pt x="2851425" y="1239576"/>
                  <a:pt x="2926537" y="1257871"/>
                  <a:pt x="3001649" y="1276166"/>
                </a:cubicBezTo>
                <a:lnTo>
                  <a:pt x="3022804" y="1280541"/>
                </a:lnTo>
                <a:lnTo>
                  <a:pt x="3258162" y="1331045"/>
                </a:lnTo>
                <a:lnTo>
                  <a:pt x="3101398" y="1331045"/>
                </a:lnTo>
                <a:cubicBezTo>
                  <a:pt x="3027997" y="1316434"/>
                  <a:pt x="2954075" y="1298585"/>
                  <a:pt x="2882354" y="1279216"/>
                </a:cubicBezTo>
                <a:lnTo>
                  <a:pt x="3101039" y="1331045"/>
                </a:lnTo>
                <a:lnTo>
                  <a:pt x="2819650" y="1331045"/>
                </a:lnTo>
                <a:cubicBezTo>
                  <a:pt x="2316348" y="1194470"/>
                  <a:pt x="1824455" y="1031459"/>
                  <a:pt x="1344768" y="843177"/>
                </a:cubicBezTo>
                <a:cubicBezTo>
                  <a:pt x="877686" y="764236"/>
                  <a:pt x="442595" y="705795"/>
                  <a:pt x="0" y="660447"/>
                </a:cubicBezTo>
                <a:lnTo>
                  <a:pt x="0" y="656764"/>
                </a:lnTo>
                <a:cubicBezTo>
                  <a:pt x="377874" y="694662"/>
                  <a:pt x="817021" y="750847"/>
                  <a:pt x="1322676" y="834030"/>
                </a:cubicBezTo>
                <a:cubicBezTo>
                  <a:pt x="1296166" y="824882"/>
                  <a:pt x="1265238" y="812685"/>
                  <a:pt x="1238728" y="800488"/>
                </a:cubicBezTo>
                <a:cubicBezTo>
                  <a:pt x="829615" y="718589"/>
                  <a:pt x="418296" y="645829"/>
                  <a:pt x="0" y="583871"/>
                </a:cubicBezTo>
                <a:lnTo>
                  <a:pt x="0" y="577715"/>
                </a:lnTo>
                <a:cubicBezTo>
                  <a:pt x="405627" y="636456"/>
                  <a:pt x="811131" y="709719"/>
                  <a:pt x="1216636" y="791341"/>
                </a:cubicBezTo>
                <a:cubicBezTo>
                  <a:pt x="1194544" y="782193"/>
                  <a:pt x="1168034" y="773045"/>
                  <a:pt x="1145942" y="763898"/>
                </a:cubicBezTo>
                <a:cubicBezTo>
                  <a:pt x="1097340" y="751701"/>
                  <a:pt x="1048739" y="739504"/>
                  <a:pt x="995718" y="730356"/>
                </a:cubicBezTo>
                <a:cubicBezTo>
                  <a:pt x="662862" y="654451"/>
                  <a:pt x="331903" y="586398"/>
                  <a:pt x="0" y="525497"/>
                </a:cubicBezTo>
                <a:lnTo>
                  <a:pt x="0" y="515954"/>
                </a:lnTo>
                <a:cubicBezTo>
                  <a:pt x="364641" y="581994"/>
                  <a:pt x="728782" y="658099"/>
                  <a:pt x="1092922" y="742553"/>
                </a:cubicBezTo>
                <a:cubicBezTo>
                  <a:pt x="1061994" y="730356"/>
                  <a:pt x="1035484" y="718160"/>
                  <a:pt x="1008974" y="705963"/>
                </a:cubicBezTo>
                <a:cubicBezTo>
                  <a:pt x="986916" y="702918"/>
                  <a:pt x="969262" y="696834"/>
                  <a:pt x="969208" y="696815"/>
                </a:cubicBezTo>
                <a:cubicBezTo>
                  <a:pt x="679894" y="623469"/>
                  <a:pt x="347184" y="546040"/>
                  <a:pt x="0" y="469406"/>
                </a:cubicBezTo>
                <a:lnTo>
                  <a:pt x="0" y="462322"/>
                </a:lnTo>
                <a:cubicBezTo>
                  <a:pt x="285172" y="527372"/>
                  <a:pt x="682319" y="619356"/>
                  <a:pt x="968950" y="689582"/>
                </a:cubicBezTo>
                <a:cubicBezTo>
                  <a:pt x="971885" y="691215"/>
                  <a:pt x="974965" y="692491"/>
                  <a:pt x="978045" y="693766"/>
                </a:cubicBezTo>
                <a:lnTo>
                  <a:pt x="973627" y="690717"/>
                </a:lnTo>
                <a:lnTo>
                  <a:pt x="968950" y="689582"/>
                </a:lnTo>
                <a:lnTo>
                  <a:pt x="911770" y="663274"/>
                </a:lnTo>
                <a:cubicBezTo>
                  <a:pt x="603081" y="576909"/>
                  <a:pt x="299644" y="492960"/>
                  <a:pt x="0" y="415049"/>
                </a:cubicBezTo>
                <a:lnTo>
                  <a:pt x="0" y="403870"/>
                </a:lnTo>
                <a:cubicBezTo>
                  <a:pt x="275445" y="476181"/>
                  <a:pt x="553584" y="552778"/>
                  <a:pt x="836658" y="632781"/>
                </a:cubicBezTo>
                <a:cubicBezTo>
                  <a:pt x="823403" y="626683"/>
                  <a:pt x="810148" y="620585"/>
                  <a:pt x="801311" y="614486"/>
                </a:cubicBezTo>
                <a:cubicBezTo>
                  <a:pt x="531054" y="530373"/>
                  <a:pt x="263975" y="449550"/>
                  <a:pt x="0" y="370949"/>
                </a:cubicBezTo>
                <a:lnTo>
                  <a:pt x="0" y="357127"/>
                </a:lnTo>
                <a:cubicBezTo>
                  <a:pt x="165011" y="407422"/>
                  <a:pt x="333101" y="459584"/>
                  <a:pt x="505282" y="513862"/>
                </a:cubicBezTo>
                <a:lnTo>
                  <a:pt x="0" y="340995"/>
                </a:lnTo>
                <a:lnTo>
                  <a:pt x="0" y="311409"/>
                </a:lnTo>
                <a:cubicBezTo>
                  <a:pt x="37143" y="323887"/>
                  <a:pt x="74462" y="336499"/>
                  <a:pt x="112048" y="349204"/>
                </a:cubicBezTo>
                <a:lnTo>
                  <a:pt x="0" y="307856"/>
                </a:lnTo>
                <a:lnTo>
                  <a:pt x="0" y="202082"/>
                </a:lnTo>
                <a:cubicBezTo>
                  <a:pt x="169306" y="283978"/>
                  <a:pt x="341819" y="366541"/>
                  <a:pt x="518537" y="449829"/>
                </a:cubicBezTo>
                <a:cubicBezTo>
                  <a:pt x="575975" y="474222"/>
                  <a:pt x="628995" y="498616"/>
                  <a:pt x="686434" y="523010"/>
                </a:cubicBezTo>
                <a:cubicBezTo>
                  <a:pt x="712944" y="535207"/>
                  <a:pt x="739454" y="544354"/>
                  <a:pt x="770382" y="556551"/>
                </a:cubicBezTo>
                <a:cubicBezTo>
                  <a:pt x="810148" y="574846"/>
                  <a:pt x="854331" y="590092"/>
                  <a:pt x="894096" y="608388"/>
                </a:cubicBezTo>
                <a:cubicBezTo>
                  <a:pt x="955953" y="632781"/>
                  <a:pt x="1013392" y="654126"/>
                  <a:pt x="1070830" y="675471"/>
                </a:cubicBezTo>
                <a:cubicBezTo>
                  <a:pt x="1260819" y="739504"/>
                  <a:pt x="1450808" y="800488"/>
                  <a:pt x="1645216" y="858424"/>
                </a:cubicBezTo>
                <a:cubicBezTo>
                  <a:pt x="1720328" y="876719"/>
                  <a:pt x="1795440" y="895014"/>
                  <a:pt x="1874970" y="913309"/>
                </a:cubicBezTo>
                <a:cubicBezTo>
                  <a:pt x="1967755" y="931605"/>
                  <a:pt x="2060541" y="949900"/>
                  <a:pt x="2153326" y="968195"/>
                </a:cubicBezTo>
                <a:cubicBezTo>
                  <a:pt x="2166581" y="971245"/>
                  <a:pt x="2179836" y="971245"/>
                  <a:pt x="2197509" y="974294"/>
                </a:cubicBezTo>
                <a:cubicBezTo>
                  <a:pt x="5483281" y="1420688"/>
                  <a:pt x="8956898" y="948095"/>
                  <a:pt x="1219803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2" y="402276"/>
            <a:ext cx="9144000" cy="1160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33635" y="6413501"/>
            <a:ext cx="1242177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101A9C7-C274-4F50-89C9-83BDB06EDB81}" type="datetime1">
              <a:rPr lang="en-US"/>
              <a:pPr/>
              <a:t>2/3/2016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6576" y="6413501"/>
            <a:ext cx="6777636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13501"/>
            <a:ext cx="854940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BBE7942-5B1B-4E74-B3CD-25BF9B0ABE25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5" r:id="rId4"/>
    <p:sldLayoutId id="2147483676" r:id="rId5"/>
    <p:sldLayoutId id="2147483667" r:id="rId6"/>
    <p:sldLayoutId id="2147483668" r:id="rId7"/>
    <p:sldLayoutId id="2147483674" r:id="rId8"/>
    <p:sldLayoutId id="2147483670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baseline="0">
          <a:solidFill>
            <a:schemeClr val="tx1"/>
          </a:solidFill>
          <a:effectLst>
            <a:outerShdw blurRad="38100" dist="38100" dir="2700000" algn="br" rotWithShape="0">
              <a:schemeClr val="bg2">
                <a:lumMod val="50000"/>
                <a:alpha val="43000"/>
              </a:scheme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tx1"/>
        </a:buClr>
        <a:buFont typeface="Arial" pitchFamily="34" charset="0"/>
        <a:buChar char="•"/>
        <a:defRPr sz="22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tabLst/>
        <a:defRPr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93812" y="685800"/>
            <a:ext cx="9372600" cy="2895600"/>
          </a:xfrm>
        </p:spPr>
        <p:txBody>
          <a:bodyPr/>
          <a:lstStyle/>
          <a:p>
            <a:r>
              <a:rPr lang="en-US" sz="7200" i="1" dirty="0" smtClean="0">
                <a:solidFill>
                  <a:schemeClr val="bg1"/>
                </a:solidFill>
                <a:latin typeface="Constantia" pitchFamily="18" charset="0"/>
              </a:rPr>
              <a:t>                       </a:t>
            </a:r>
            <a:r>
              <a:rPr lang="en-US" sz="8000" i="1" dirty="0" smtClean="0">
                <a:solidFill>
                  <a:schemeClr val="bg1"/>
                </a:solidFill>
                <a:latin typeface="Constantia" pitchFamily="18" charset="0"/>
              </a:rPr>
              <a:t>Products</a:t>
            </a:r>
            <a:endParaRPr lang="en-US" sz="8000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22412" y="3657599"/>
            <a:ext cx="8915400" cy="1319214"/>
          </a:xfrm>
        </p:spPr>
        <p:txBody>
          <a:bodyPr/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Constantia" pitchFamily="18" charset="0"/>
              </a:rPr>
              <a:t>2016  </a:t>
            </a:r>
            <a:r>
              <a:rPr lang="en-US" sz="4400" dirty="0" smtClean="0">
                <a:solidFill>
                  <a:schemeClr val="bg1"/>
                </a:solidFill>
                <a:latin typeface="Constantia" pitchFamily="18" charset="0"/>
              </a:rPr>
              <a:t>Product  training</a:t>
            </a:r>
            <a:endParaRPr lang="en-US" sz="44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2243070"/>
            <a:ext cx="4419600" cy="13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685800"/>
            <a:ext cx="5562600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94" y="242544"/>
            <a:ext cx="6449111" cy="6449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2" y="1676400"/>
            <a:ext cx="5536522" cy="3184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4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4419600"/>
            <a:ext cx="2209800" cy="22098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4400550"/>
            <a:ext cx="6244167" cy="22479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17812" y="120745"/>
            <a:ext cx="67056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Application Methods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7812" y="1066800"/>
            <a:ext cx="9144000" cy="34163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Probe with metal rod to find runways, then use a funnel to apply ½ cup bait directly into runway. Cover opening.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Remove plug from mound and use long handled spoon to apply ½ cup bait as far into opening as possible. Re-cover plug when done.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Using underground bait station, apply 1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lb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of bait and align station openings with tunnel. Cover with dirt.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Insert gopher probe 12-18” from tunnel openings to find runways and then apply ½ cup bait into runway. Cover opening.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6212" y="5867400"/>
            <a:ext cx="1447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Kaput-D ‘Big Boy’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Pocket Gopher Bait Probe/Applicator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612" y="1752600"/>
            <a:ext cx="2133600" cy="14219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Before applying bait, identify active holes</a:t>
            </a:r>
          </a:p>
        </p:txBody>
      </p:sp>
    </p:spTree>
    <p:extLst>
      <p:ext uri="{BB962C8B-B14F-4D97-AF65-F5344CB8AC3E}">
        <p14:creationId xmlns:p14="http://schemas.microsoft.com/office/powerpoint/2010/main" val="18381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0"/>
            <a:ext cx="4029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2412" y="381000"/>
            <a:ext cx="6172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Kaput-D Burrow Builder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(RUP)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2412" y="1066800"/>
            <a:ext cx="617220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u="sng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Restricted Use Pesticide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.</a:t>
            </a: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For use in machine applicators, using burrow-building equipment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Construct artificial burrows at the same depth as existing gopher tunnels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Apply at the rate of 6 – 8 </a:t>
            </a:r>
            <a:r>
              <a:rPr lang="en-US" sz="28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lbs</a:t>
            </a: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of bait per acre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Apply only when soil conditions allow for the formation of good artificial tunnels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Collect and dispose of spilled bait according to label </a:t>
            </a:r>
          </a:p>
        </p:txBody>
      </p:sp>
    </p:spTree>
    <p:extLst>
      <p:ext uri="{BB962C8B-B14F-4D97-AF65-F5344CB8AC3E}">
        <p14:creationId xmlns:p14="http://schemas.microsoft.com/office/powerpoint/2010/main" val="13590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402276"/>
            <a:ext cx="10668000" cy="1160462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Burrow Builder Machines</a:t>
            </a:r>
            <a:endParaRPr lang="en-US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95" y="1905000"/>
            <a:ext cx="4062667" cy="233193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47272" r="46924" b="7273"/>
          <a:stretch/>
        </p:blipFill>
        <p:spPr>
          <a:xfrm>
            <a:off x="1141412" y="3657600"/>
            <a:ext cx="16764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1905000"/>
            <a:ext cx="4245051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2" y="4476750"/>
            <a:ext cx="2457450" cy="186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0812" y="6047796"/>
            <a:ext cx="11430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Gopher Getter</a:t>
            </a:r>
          </a:p>
        </p:txBody>
      </p:sp>
    </p:spTree>
    <p:extLst>
      <p:ext uri="{BB962C8B-B14F-4D97-AF65-F5344CB8AC3E}">
        <p14:creationId xmlns:p14="http://schemas.microsoft.com/office/powerpoint/2010/main" val="18710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1" y="3897940"/>
            <a:ext cx="6514741" cy="2762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481" y="980962"/>
            <a:ext cx="105918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Set torpedo tubes parallel or tipped slightly downward to soil surface to bite into the soil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Set meter for 6 – 8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lbs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of bait per acre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Operate the depth of the tube at the same depth as pocket gopher burrows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(add weight if necessary to allow shank to penetrate ground to correct depth)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Make test run to be sure a clean, open tunnel has been created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Pull the machine </a:t>
            </a:r>
            <a:r>
              <a:rPr lang="en-US" sz="2400" u="sng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across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rows of mounds to intercept as many burrows as possible. Space rows 20 – 30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apart.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1117" y="223832"/>
            <a:ext cx="1042053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Burrow Builder Use</a:t>
            </a:r>
          </a:p>
        </p:txBody>
      </p:sp>
    </p:spTree>
    <p:extLst>
      <p:ext uri="{BB962C8B-B14F-4D97-AF65-F5344CB8AC3E}">
        <p14:creationId xmlns:p14="http://schemas.microsoft.com/office/powerpoint/2010/main" val="34864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75000"/>
              </a:schemeClr>
            </a:gs>
            <a:gs pos="28000">
              <a:schemeClr val="bg2">
                <a:shade val="100000"/>
                <a:satMod val="100000"/>
                <a:lumMod val="160000"/>
              </a:schemeClr>
            </a:gs>
            <a:gs pos="100000">
              <a:schemeClr val="bg2">
                <a:shade val="100000"/>
                <a:satMod val="100000"/>
                <a:lumMod val="95000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2324101"/>
            <a:ext cx="9144000" cy="1143000"/>
          </a:xfrm>
        </p:spPr>
        <p:txBody>
          <a:bodyPr/>
          <a:lstStyle/>
          <a:p>
            <a:r>
              <a:rPr lang="en-US" sz="6000" dirty="0" smtClean="0"/>
              <a:t>CA Ground Squirrel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5353050"/>
            <a:ext cx="6934200" cy="9829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Kaput Ground squirrel bait</a:t>
            </a:r>
          </a:p>
          <a:p>
            <a:r>
              <a:rPr lang="en-US" dirty="0" smtClean="0"/>
              <a:t>Kaput-D Ground Squirrel bait </a:t>
            </a:r>
            <a:r>
              <a:rPr lang="en-US" sz="2100" dirty="0" smtClean="0">
                <a:solidFill>
                  <a:srgbClr val="C00000"/>
                </a:solidFill>
              </a:rPr>
              <a:t>(RUP)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03" y="1295401"/>
            <a:ext cx="371060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11153"/>
            <a:ext cx="9144000" cy="664524"/>
          </a:xfrm>
        </p:spPr>
        <p:txBody>
          <a:bodyPr>
            <a:noAutofit/>
          </a:bodyPr>
          <a:lstStyle/>
          <a:p>
            <a:r>
              <a:rPr lang="en-US" sz="4400" dirty="0" smtClean="0"/>
              <a:t>Characteristics: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412" y="1447800"/>
            <a:ext cx="69342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Fur is mottled mixture of gray and light brown, underside is lighter. Fur around eyes is white and around ears is black</a:t>
            </a:r>
          </a:p>
          <a:p>
            <a:r>
              <a:rPr lang="en-US" dirty="0" smtClean="0"/>
              <a:t>16-19” total length, 5-7” of which is the long furry tail</a:t>
            </a:r>
          </a:p>
          <a:p>
            <a:r>
              <a:rPr lang="en-US" dirty="0" smtClean="0"/>
              <a:t>Lifespan of up to 6 years in the wild</a:t>
            </a:r>
          </a:p>
          <a:p>
            <a:r>
              <a:rPr lang="en-US" dirty="0" smtClean="0"/>
              <a:t>Commonly feed on seeds (oats, acorns, </a:t>
            </a:r>
            <a:r>
              <a:rPr lang="en-US" dirty="0" err="1" smtClean="0"/>
              <a:t>etc</a:t>
            </a:r>
            <a:r>
              <a:rPr lang="en-US" dirty="0" smtClean="0"/>
              <a:t>), but also eat some insects and various fruits</a:t>
            </a:r>
          </a:p>
          <a:p>
            <a:r>
              <a:rPr lang="en-US" dirty="0" smtClean="0"/>
              <a:t>In colder parts of range they hibernate for several months. Where winter is mild they can be active year round</a:t>
            </a:r>
          </a:p>
          <a:p>
            <a:r>
              <a:rPr lang="en-US" dirty="0" smtClean="0"/>
              <a:t>One litter of 3-15 pups in spring, but 5-6 is average</a:t>
            </a:r>
          </a:p>
          <a:p>
            <a:r>
              <a:rPr lang="en-US" dirty="0" smtClean="0"/>
              <a:t>Spend most of their time within 100 </a:t>
            </a:r>
            <a:r>
              <a:rPr lang="en-US" dirty="0" err="1" smtClean="0"/>
              <a:t>ft</a:t>
            </a:r>
            <a:r>
              <a:rPr lang="en-US" dirty="0" smtClean="0"/>
              <a:t> of their burrow</a:t>
            </a:r>
          </a:p>
          <a:p>
            <a:r>
              <a:rPr lang="en-US" dirty="0"/>
              <a:t>S</a:t>
            </a:r>
            <a:r>
              <a:rPr lang="en-US" dirty="0" smtClean="0"/>
              <a:t>usceptible to bubonic plague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1200950"/>
            <a:ext cx="3276600" cy="2454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4212771"/>
            <a:ext cx="3276600" cy="2340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3105150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212" y="457200"/>
            <a:ext cx="792781" cy="37338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wordArtVert"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1854" y="990600"/>
            <a:ext cx="51061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CA Ground Squirrels are found in 5 states: CA, NV, OR, WA and more recently have spread to AZ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Range extends down into the Baja California Peninsula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35" b="5131"/>
          <a:stretch/>
        </p:blipFill>
        <p:spPr>
          <a:xfrm>
            <a:off x="1827212" y="457200"/>
            <a:ext cx="3810000" cy="56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437072"/>
            <a:ext cx="4190999" cy="934528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Damage</a:t>
            </a:r>
            <a:endParaRPr lang="en-US" sz="6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2" b="1633"/>
          <a:stretch/>
        </p:blipFill>
        <p:spPr>
          <a:xfrm>
            <a:off x="6111292" y="1362578"/>
            <a:ext cx="4935650" cy="305702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1524000"/>
            <a:ext cx="4800600" cy="4953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$30-50 million in agricultural damages to CA annually</a:t>
            </a:r>
            <a:r>
              <a:rPr lang="en-US" sz="2300" baseline="30000" dirty="0" smtClean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Compete with grazing animals for forage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Burrows create large holes that are a danger to horses and cattle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Chew on irrigation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Burrows can lead to severe erosion of levees, roads and pastures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Known to be carriers of bubonic plague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3963430"/>
            <a:ext cx="3138332" cy="2149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437072"/>
            <a:ext cx="1873390" cy="1623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9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257054"/>
            <a:ext cx="9601200" cy="990600"/>
          </a:xfrm>
        </p:spPr>
        <p:txBody>
          <a:bodyPr/>
          <a:lstStyle/>
          <a:p>
            <a:r>
              <a:rPr lang="en-US" dirty="0" smtClean="0"/>
              <a:t>Tunnel / Burrow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1624584"/>
            <a:ext cx="1981200" cy="2337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4612" y="1676400"/>
            <a:ext cx="746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Live in burrow system that may vary in length from 5 </a:t>
            </a:r>
            <a:r>
              <a:rPr lang="en-US" sz="28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to more than 35 </a:t>
            </a:r>
            <a:r>
              <a:rPr lang="en-US" sz="28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endParaRPr lang="en-US" sz="28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4 – 5 inch diameter holes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Hillsides or low earth banks are preferred sites so burrows can be excavated horizontally, although many are dug vertically for several feet to assure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One burrow system may house many generations , often having multiple openings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Rarely travel farther than 100 </a:t>
            </a:r>
            <a:r>
              <a:rPr lang="en-US" sz="28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from burrow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4312557"/>
            <a:ext cx="3132365" cy="20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9656" y="533400"/>
            <a:ext cx="8964356" cy="1486538"/>
          </a:xfrm>
          <a:gradFill flip="none" rotWithShape="1">
            <a:gsLst>
              <a:gs pos="4000">
                <a:schemeClr val="accent1">
                  <a:lumMod val="67000"/>
                </a:schemeClr>
              </a:gs>
              <a:gs pos="1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6000" i="1" dirty="0" err="1" smtClean="0">
                <a:solidFill>
                  <a:schemeClr val="bg1"/>
                </a:solidFill>
                <a:latin typeface="Constantia" pitchFamily="18" charset="0"/>
              </a:rPr>
              <a:t>Scimetrics</a:t>
            </a:r>
            <a:r>
              <a:rPr lang="fr-FR" sz="6000" i="1" dirty="0" smtClean="0">
                <a:solidFill>
                  <a:schemeClr val="bg1"/>
                </a:solidFill>
                <a:latin typeface="Constantia" pitchFamily="18" charset="0"/>
              </a:rPr>
              <a:t> Ltd </a:t>
            </a:r>
            <a:r>
              <a:rPr lang="fr-FR" sz="6000" i="1" dirty="0" err="1" smtClean="0">
                <a:solidFill>
                  <a:schemeClr val="bg1"/>
                </a:solidFill>
                <a:latin typeface="Constantia" pitchFamily="18" charset="0"/>
              </a:rPr>
              <a:t>Corp</a:t>
            </a:r>
            <a:r>
              <a:rPr lang="fr-FR" sz="6000" i="1" dirty="0" smtClean="0">
                <a:solidFill>
                  <a:schemeClr val="bg1"/>
                </a:solidFill>
                <a:latin typeface="Constantia" pitchFamily="18" charset="0"/>
              </a:rPr>
              <a:t/>
            </a:r>
            <a:br>
              <a:rPr lang="fr-FR" sz="6000" i="1" dirty="0" smtClean="0">
                <a:solidFill>
                  <a:schemeClr val="bg1"/>
                </a:solidFill>
                <a:latin typeface="Constantia" pitchFamily="18" charset="0"/>
              </a:rPr>
            </a:br>
            <a:r>
              <a:rPr lang="fr-FR" sz="3200" dirty="0" smtClean="0">
                <a:solidFill>
                  <a:schemeClr val="bg1"/>
                </a:solidFill>
                <a:latin typeface="Constantia" pitchFamily="18" charset="0"/>
              </a:rPr>
              <a:t>The Science </a:t>
            </a:r>
            <a:r>
              <a:rPr lang="fr-FR" sz="3200" dirty="0" err="1" smtClean="0">
                <a:solidFill>
                  <a:schemeClr val="bg1"/>
                </a:solidFill>
                <a:latin typeface="Constantia" pitchFamily="18" charset="0"/>
              </a:rPr>
              <a:t>Behind</a:t>
            </a:r>
            <a:r>
              <a:rPr lang="fr-FR" sz="3200" dirty="0" smtClean="0">
                <a:solidFill>
                  <a:schemeClr val="bg1"/>
                </a:solidFill>
                <a:latin typeface="Constantia" pitchFamily="18" charset="0"/>
              </a:rPr>
              <a:t> the </a:t>
            </a:r>
            <a:r>
              <a:rPr lang="fr-FR" sz="3200" dirty="0" err="1" smtClean="0">
                <a:solidFill>
                  <a:schemeClr val="bg1"/>
                </a:solidFill>
                <a:latin typeface="Constantia" pitchFamily="18" charset="0"/>
              </a:rPr>
              <a:t>Bait</a:t>
            </a: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2" y="2209800"/>
            <a:ext cx="9144000" cy="3886200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/>
              <a:t>Richard </a:t>
            </a:r>
            <a:r>
              <a:rPr lang="en-US" sz="2000" b="1" dirty="0" err="1" smtClean="0"/>
              <a:t>Poche</a:t>
            </a:r>
            <a:r>
              <a:rPr lang="en-US" sz="2000" b="1" dirty="0" smtClean="0"/>
              <a:t>, president/owner of </a:t>
            </a:r>
            <a:r>
              <a:rPr lang="en-US" sz="2000" b="1" dirty="0" err="1" smtClean="0"/>
              <a:t>Scimetrics</a:t>
            </a:r>
            <a:r>
              <a:rPr lang="en-US" sz="2000" b="1" dirty="0" smtClean="0"/>
              <a:t> Ltd and Genesis Labs, is a world renowned biologist and humanitarian</a:t>
            </a:r>
          </a:p>
          <a:p>
            <a:r>
              <a:rPr lang="en-US" sz="2000" b="1" dirty="0" smtClean="0"/>
              <a:t>Over 100 combined years of experience in rodent control &amp; product formulation</a:t>
            </a:r>
            <a:endParaRPr lang="en-US" sz="2000" b="1" dirty="0"/>
          </a:p>
          <a:p>
            <a:r>
              <a:rPr lang="en-US" sz="2000" b="1" dirty="0" smtClean="0"/>
              <a:t>Hundreds of studies/projects completed for Federal and State Agencies, as well as for private companies</a:t>
            </a:r>
          </a:p>
          <a:p>
            <a:r>
              <a:rPr lang="en-US" sz="2000" b="1" dirty="0" smtClean="0"/>
              <a:t>Work and research in well over 60 countries</a:t>
            </a:r>
          </a:p>
          <a:p>
            <a:r>
              <a:rPr lang="en-US" sz="2000" b="1" dirty="0" smtClean="0"/>
              <a:t>First and ONLY company in the world to add insecticides to bait to help combat flea-borne illnesses</a:t>
            </a:r>
          </a:p>
          <a:p>
            <a:r>
              <a:rPr lang="en-US" sz="2000" b="1" dirty="0" smtClean="0">
                <a:latin typeface="Constantia" pitchFamily="18" charset="0"/>
              </a:rPr>
              <a:t>Family-Owned and American Made</a:t>
            </a:r>
          </a:p>
        </p:txBody>
      </p:sp>
    </p:spTree>
    <p:extLst>
      <p:ext uri="{BB962C8B-B14F-4D97-AF65-F5344CB8AC3E}">
        <p14:creationId xmlns:p14="http://schemas.microsoft.com/office/powerpoint/2010/main" val="63411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402276"/>
            <a:ext cx="9144000" cy="740724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Common Bait Types</a:t>
            </a:r>
            <a:endParaRPr lang="en-US" sz="5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06855" y="1573214"/>
            <a:ext cx="11654956" cy="3661569"/>
            <a:chOff x="306855" y="1573214"/>
            <a:chExt cx="11654956" cy="3661569"/>
          </a:xfrm>
        </p:grpSpPr>
        <p:sp>
          <p:nvSpPr>
            <p:cNvPr id="5" name="Freeform 4"/>
            <p:cNvSpPr/>
            <p:nvPr/>
          </p:nvSpPr>
          <p:spPr>
            <a:xfrm>
              <a:off x="306855" y="1650778"/>
              <a:ext cx="3552229" cy="1208930"/>
            </a:xfrm>
            <a:custGeom>
              <a:avLst/>
              <a:gdLst>
                <a:gd name="connsiteX0" fmla="*/ 0 w 3552229"/>
                <a:gd name="connsiteY0" fmla="*/ 0 h 1208930"/>
                <a:gd name="connsiteX1" fmla="*/ 3552229 w 3552229"/>
                <a:gd name="connsiteY1" fmla="*/ 0 h 1208930"/>
                <a:gd name="connsiteX2" fmla="*/ 3552229 w 3552229"/>
                <a:gd name="connsiteY2" fmla="*/ 1208930 h 1208930"/>
                <a:gd name="connsiteX3" fmla="*/ 0 w 3552229"/>
                <a:gd name="connsiteY3" fmla="*/ 1208930 h 1208930"/>
                <a:gd name="connsiteX4" fmla="*/ 0 w 3552229"/>
                <a:gd name="connsiteY4" fmla="*/ 0 h 120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2229" h="1208930">
                  <a:moveTo>
                    <a:pt x="0" y="0"/>
                  </a:moveTo>
                  <a:lnTo>
                    <a:pt x="3552229" y="0"/>
                  </a:lnTo>
                  <a:lnTo>
                    <a:pt x="3552229" y="1208930"/>
                  </a:lnTo>
                  <a:lnTo>
                    <a:pt x="0" y="12089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Kaput-D        Ground Squirrel </a:t>
              </a:r>
              <a:r>
                <a:rPr lang="en-US" sz="2000" kern="1200" dirty="0" smtClean="0">
                  <a:solidFill>
                    <a:srgbClr val="C00000"/>
                  </a:solidFill>
                </a:rPr>
                <a:t>(RUP)</a:t>
              </a:r>
              <a:endParaRPr lang="en-US" sz="2000" kern="1200" dirty="0">
                <a:solidFill>
                  <a:srgbClr val="C00000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06855" y="2845894"/>
              <a:ext cx="3552229" cy="2361326"/>
            </a:xfrm>
            <a:custGeom>
              <a:avLst/>
              <a:gdLst>
                <a:gd name="connsiteX0" fmla="*/ 0 w 3552229"/>
                <a:gd name="connsiteY0" fmla="*/ 0 h 2361326"/>
                <a:gd name="connsiteX1" fmla="*/ 3552229 w 3552229"/>
                <a:gd name="connsiteY1" fmla="*/ 0 h 2361326"/>
                <a:gd name="connsiteX2" fmla="*/ 3552229 w 3552229"/>
                <a:gd name="connsiteY2" fmla="*/ 2361326 h 2361326"/>
                <a:gd name="connsiteX3" fmla="*/ 0 w 3552229"/>
                <a:gd name="connsiteY3" fmla="*/ 2361326 h 2361326"/>
                <a:gd name="connsiteX4" fmla="*/ 0 w 3552229"/>
                <a:gd name="connsiteY4" fmla="*/ 0 h 23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2229" h="2361326">
                  <a:moveTo>
                    <a:pt x="0" y="0"/>
                  </a:moveTo>
                  <a:lnTo>
                    <a:pt x="3552229" y="0"/>
                  </a:lnTo>
                  <a:lnTo>
                    <a:pt x="3552229" y="2361326"/>
                  </a:lnTo>
                  <a:lnTo>
                    <a:pt x="0" y="23613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.0025% </a:t>
              </a:r>
              <a:r>
                <a:rPr lang="en-US" sz="1900" kern="1200" dirty="0" err="1" smtClean="0"/>
                <a:t>Diphacinone</a:t>
              </a:r>
              <a:r>
                <a:rPr lang="en-US" sz="1900" kern="1200" dirty="0" smtClean="0"/>
                <a:t> +    .025% </a:t>
              </a:r>
              <a:r>
                <a:rPr lang="en-US" sz="1900" kern="1200" dirty="0" err="1" smtClean="0"/>
                <a:t>Imidacloprid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Also targets fleas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Broadcast or Bait Station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Within 8 </a:t>
              </a:r>
              <a:r>
                <a:rPr lang="en-US" sz="1900" kern="1200" dirty="0" err="1" smtClean="0"/>
                <a:t>ft</a:t>
              </a:r>
              <a:r>
                <a:rPr lang="en-US" sz="1900" kern="1200" dirty="0" smtClean="0"/>
                <a:t> of active burrow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25 </a:t>
              </a:r>
              <a:r>
                <a:rPr lang="en-US" sz="1900" kern="1200" dirty="0" err="1" smtClean="0"/>
                <a:t>lb</a:t>
              </a:r>
              <a:r>
                <a:rPr lang="en-US" sz="1900" kern="1200" dirty="0" smtClean="0"/>
                <a:t> pail, 50 </a:t>
              </a:r>
              <a:r>
                <a:rPr lang="en-US" sz="1900" kern="1200" dirty="0" err="1" smtClean="0"/>
                <a:t>lb</a:t>
              </a:r>
              <a:r>
                <a:rPr lang="en-US" sz="1900" kern="1200" dirty="0" smtClean="0"/>
                <a:t> bag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Oat Groats </a:t>
              </a:r>
              <a:endParaRPr lang="en-US" sz="1900" kern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4356397" y="1623215"/>
              <a:ext cx="3552229" cy="1309289"/>
            </a:xfrm>
            <a:custGeom>
              <a:avLst/>
              <a:gdLst>
                <a:gd name="connsiteX0" fmla="*/ 0 w 3552229"/>
                <a:gd name="connsiteY0" fmla="*/ 0 h 1309289"/>
                <a:gd name="connsiteX1" fmla="*/ 3552229 w 3552229"/>
                <a:gd name="connsiteY1" fmla="*/ 0 h 1309289"/>
                <a:gd name="connsiteX2" fmla="*/ 3552229 w 3552229"/>
                <a:gd name="connsiteY2" fmla="*/ 1309289 h 1309289"/>
                <a:gd name="connsiteX3" fmla="*/ 0 w 3552229"/>
                <a:gd name="connsiteY3" fmla="*/ 1309289 h 1309289"/>
                <a:gd name="connsiteX4" fmla="*/ 0 w 3552229"/>
                <a:gd name="connsiteY4" fmla="*/ 0 h 1309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2229" h="1309289">
                  <a:moveTo>
                    <a:pt x="0" y="0"/>
                  </a:moveTo>
                  <a:lnTo>
                    <a:pt x="3552229" y="0"/>
                  </a:lnTo>
                  <a:lnTo>
                    <a:pt x="3552229" y="1309289"/>
                  </a:lnTo>
                  <a:lnTo>
                    <a:pt x="0" y="13092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Kaput Ground Squirrel </a:t>
              </a:r>
              <a:r>
                <a:rPr lang="en-US" sz="2000" kern="1200" dirty="0" smtClean="0"/>
                <a:t>(non-RUP)</a:t>
              </a:r>
              <a:endParaRPr lang="en-US" sz="20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4356397" y="2863563"/>
              <a:ext cx="3552229" cy="2371220"/>
            </a:xfrm>
            <a:custGeom>
              <a:avLst/>
              <a:gdLst>
                <a:gd name="connsiteX0" fmla="*/ 0 w 3552229"/>
                <a:gd name="connsiteY0" fmla="*/ 0 h 2371220"/>
                <a:gd name="connsiteX1" fmla="*/ 3552229 w 3552229"/>
                <a:gd name="connsiteY1" fmla="*/ 0 h 2371220"/>
                <a:gd name="connsiteX2" fmla="*/ 3552229 w 3552229"/>
                <a:gd name="connsiteY2" fmla="*/ 2371220 h 2371220"/>
                <a:gd name="connsiteX3" fmla="*/ 0 w 3552229"/>
                <a:gd name="connsiteY3" fmla="*/ 2371220 h 2371220"/>
                <a:gd name="connsiteX4" fmla="*/ 0 w 3552229"/>
                <a:gd name="connsiteY4" fmla="*/ 0 h 237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2229" h="2371220">
                  <a:moveTo>
                    <a:pt x="0" y="0"/>
                  </a:moveTo>
                  <a:lnTo>
                    <a:pt x="3552229" y="0"/>
                  </a:lnTo>
                  <a:lnTo>
                    <a:pt x="3552229" y="2371220"/>
                  </a:lnTo>
                  <a:lnTo>
                    <a:pt x="0" y="23712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.0025% </a:t>
              </a:r>
              <a:r>
                <a:rPr lang="en-US" sz="1900" kern="1200" dirty="0" err="1" smtClean="0"/>
                <a:t>Diphacinone</a:t>
              </a:r>
              <a:r>
                <a:rPr lang="en-US" sz="1900" kern="1200" dirty="0" smtClean="0"/>
                <a:t> +    .025% </a:t>
              </a:r>
              <a:r>
                <a:rPr lang="en-US" sz="1900" kern="1200" dirty="0" err="1" smtClean="0"/>
                <a:t>Imidacloprid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Also targets fleas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Bait Station Required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Up to 100 </a:t>
              </a:r>
              <a:r>
                <a:rPr lang="en-US" sz="1900" kern="1200" dirty="0" err="1" smtClean="0"/>
                <a:t>ft</a:t>
              </a:r>
              <a:r>
                <a:rPr lang="en-US" sz="1900" kern="1200" dirty="0" smtClean="0"/>
                <a:t> from buildings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5 &amp; 25 </a:t>
              </a:r>
              <a:r>
                <a:rPr lang="en-US" sz="1900" kern="1200" dirty="0" err="1" smtClean="0"/>
                <a:t>lb</a:t>
              </a:r>
              <a:r>
                <a:rPr lang="en-US" sz="1900" kern="1200" dirty="0" smtClean="0"/>
                <a:t> pail, 50 </a:t>
              </a:r>
              <a:r>
                <a:rPr lang="en-US" sz="1900" kern="1200" dirty="0" err="1" smtClean="0"/>
                <a:t>lb</a:t>
              </a:r>
              <a:r>
                <a:rPr lang="en-US" sz="1900" kern="1200" dirty="0" smtClean="0"/>
                <a:t> bag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Oat Groats</a:t>
              </a:r>
              <a:endParaRPr lang="en-US" sz="19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8405939" y="1573214"/>
              <a:ext cx="3552229" cy="1474786"/>
            </a:xfrm>
            <a:custGeom>
              <a:avLst/>
              <a:gdLst>
                <a:gd name="connsiteX0" fmla="*/ 0 w 3552229"/>
                <a:gd name="connsiteY0" fmla="*/ 0 h 1474786"/>
                <a:gd name="connsiteX1" fmla="*/ 3552229 w 3552229"/>
                <a:gd name="connsiteY1" fmla="*/ 0 h 1474786"/>
                <a:gd name="connsiteX2" fmla="*/ 3552229 w 3552229"/>
                <a:gd name="connsiteY2" fmla="*/ 1474786 h 1474786"/>
                <a:gd name="connsiteX3" fmla="*/ 0 w 3552229"/>
                <a:gd name="connsiteY3" fmla="*/ 1474786 h 1474786"/>
                <a:gd name="connsiteX4" fmla="*/ 0 w 3552229"/>
                <a:gd name="connsiteY4" fmla="*/ 0 h 147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2229" h="1474786">
                  <a:moveTo>
                    <a:pt x="0" y="0"/>
                  </a:moveTo>
                  <a:lnTo>
                    <a:pt x="3552229" y="0"/>
                  </a:lnTo>
                  <a:lnTo>
                    <a:pt x="3552229" y="1474786"/>
                  </a:lnTo>
                  <a:lnTo>
                    <a:pt x="0" y="14747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Wilco Ground Squirrel </a:t>
              </a:r>
              <a:r>
                <a:rPr lang="en-US" sz="2000" kern="1200" dirty="0" smtClean="0"/>
                <a:t>(non-RUP) </a:t>
              </a:r>
              <a:r>
                <a:rPr lang="en-US" sz="2800" kern="1200" dirty="0" smtClean="0"/>
                <a:t>and Ground Squirrel Ag </a:t>
              </a:r>
              <a:r>
                <a:rPr lang="en-US" sz="2000" kern="1200" dirty="0" smtClean="0">
                  <a:solidFill>
                    <a:srgbClr val="C00000"/>
                  </a:solidFill>
                </a:rPr>
                <a:t>(RUP)</a:t>
              </a:r>
              <a:endParaRPr lang="en-US" sz="2000" kern="1200" dirty="0">
                <a:solidFill>
                  <a:srgbClr val="C00000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8409582" y="3021691"/>
              <a:ext cx="3552229" cy="2189228"/>
            </a:xfrm>
            <a:custGeom>
              <a:avLst/>
              <a:gdLst>
                <a:gd name="connsiteX0" fmla="*/ 0 w 3552229"/>
                <a:gd name="connsiteY0" fmla="*/ 0 h 2189228"/>
                <a:gd name="connsiteX1" fmla="*/ 3552229 w 3552229"/>
                <a:gd name="connsiteY1" fmla="*/ 0 h 2189228"/>
                <a:gd name="connsiteX2" fmla="*/ 3552229 w 3552229"/>
                <a:gd name="connsiteY2" fmla="*/ 2189228 h 2189228"/>
                <a:gd name="connsiteX3" fmla="*/ 0 w 3552229"/>
                <a:gd name="connsiteY3" fmla="*/ 2189228 h 2189228"/>
                <a:gd name="connsiteX4" fmla="*/ 0 w 3552229"/>
                <a:gd name="connsiteY4" fmla="*/ 0 h 218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2229" h="2189228">
                  <a:moveTo>
                    <a:pt x="0" y="0"/>
                  </a:moveTo>
                  <a:lnTo>
                    <a:pt x="3552229" y="0"/>
                  </a:lnTo>
                  <a:lnTo>
                    <a:pt x="3552229" y="2189228"/>
                  </a:lnTo>
                  <a:lnTo>
                    <a:pt x="0" y="21892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.005% </a:t>
              </a:r>
              <a:r>
                <a:rPr lang="en-US" sz="1900" kern="1200" dirty="0" err="1" smtClean="0"/>
                <a:t>Diphacinone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No flea component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Bait Station Required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50 </a:t>
              </a:r>
              <a:r>
                <a:rPr lang="en-US" sz="1900" kern="1200" dirty="0" err="1" smtClean="0"/>
                <a:t>ft</a:t>
              </a:r>
              <a:r>
                <a:rPr lang="en-US" sz="1900" kern="1200" dirty="0" smtClean="0"/>
                <a:t> from buildings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4 </a:t>
              </a:r>
              <a:r>
                <a:rPr lang="en-US" sz="1900" kern="1200" dirty="0" err="1" smtClean="0"/>
                <a:t>lb</a:t>
              </a:r>
              <a:r>
                <a:rPr lang="en-US" sz="1900" kern="1200" dirty="0" smtClean="0"/>
                <a:t> pail, 20 </a:t>
              </a:r>
              <a:r>
                <a:rPr lang="en-US" sz="1900" kern="1200" dirty="0" err="1" smtClean="0"/>
                <a:t>lb</a:t>
              </a:r>
              <a:r>
                <a:rPr lang="en-US" sz="1900" kern="1200" dirty="0" smtClean="0"/>
                <a:t> &amp; 40 </a:t>
              </a:r>
              <a:r>
                <a:rPr lang="en-US" sz="1900" kern="1200" dirty="0" err="1" smtClean="0"/>
                <a:t>lb</a:t>
              </a:r>
              <a:r>
                <a:rPr lang="en-US" sz="1900" kern="1200" dirty="0" smtClean="0"/>
                <a:t> bag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Pelletized</a:t>
              </a:r>
              <a:endParaRPr lang="en-US" sz="1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92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-6178"/>
            <a:ext cx="399259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4812" y="381000"/>
            <a:ext cx="6400800" cy="642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Restricted Use Pesticide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For use in parks, golf courses, fruit orchards (dormant season only), non-crop rights-of-way, non-crop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Manually scatter ½ cup of bait on ground or in bait stations near each active burrow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The area of distribution may be no larger than 50 </a:t>
            </a:r>
            <a:r>
              <a:rPr lang="en-US" sz="2400" b="1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sq</a:t>
            </a: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(8 </a:t>
            </a:r>
            <a:r>
              <a:rPr lang="en-US" sz="2400" b="1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diameter around hole)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Re-apply every 2-3 days for a total of 3-4 applications if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Post treated areas with warning signs indicating it has been treated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Keep pets and livestock out of treated areas</a:t>
            </a:r>
            <a:endParaRPr lang="en-US" sz="2400" b="1" dirty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41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0"/>
            <a:ext cx="35945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212" y="457200"/>
            <a:ext cx="6705600" cy="568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Non-Restricted Use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For use within 100 </a:t>
            </a:r>
            <a:r>
              <a:rPr lang="en-US" sz="32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3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of buildings (including areas such as yards and flower gardens)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Apply only in secured, tamper-resistant bait stations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Use 2 – 4 </a:t>
            </a:r>
            <a:r>
              <a:rPr lang="en-US" sz="32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lbs</a:t>
            </a:r>
            <a:r>
              <a:rPr lang="en-US" sz="3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of bait per station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Check frequently to insure an uninterrupted supply of bait is available for at least 15 days</a:t>
            </a:r>
            <a:endParaRPr lang="en-US" sz="3200" dirty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990600"/>
            <a:ext cx="8763000" cy="567055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12188825" cy="7794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Ground Squirrel Bait Station – Modified “T”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612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Xenopsyllacheopis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1212" y="2427943"/>
            <a:ext cx="5595734" cy="382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1479" y="381000"/>
            <a:ext cx="7315200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Fleas</a:t>
            </a:r>
          </a:p>
          <a:p>
            <a:pPr algn="ctr">
              <a:lnSpc>
                <a:spcPct val="90000"/>
              </a:lnSpc>
            </a:pPr>
            <a:r>
              <a:rPr lang="en-US" sz="4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common carrier of plague</a:t>
            </a:r>
          </a:p>
        </p:txBody>
      </p:sp>
    </p:spTree>
    <p:extLst>
      <p:ext uri="{BB962C8B-B14F-4D97-AF65-F5344CB8AC3E}">
        <p14:creationId xmlns:p14="http://schemas.microsoft.com/office/powerpoint/2010/main" val="28333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1812" y="2172971"/>
            <a:ext cx="48767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3200" dirty="0" smtClean="0"/>
              <a:t>Two plots of each type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3200" dirty="0" smtClean="0"/>
              <a:t>Flea numbers in burrows using flagging 0, 8, 15, 22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3200" dirty="0" smtClean="0"/>
              <a:t>Applied ½ cup bait per active burrows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3200" dirty="0" smtClean="0"/>
              <a:t>4 applications: 3, 6, 9, 12</a:t>
            </a:r>
            <a:endParaRPr lang="en-US" alt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531812" y="457200"/>
            <a:ext cx="1112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/>
              <a:t>Field Study with Control, Combo Bait, </a:t>
            </a:r>
            <a:endParaRPr lang="en-US" altLang="en-US" sz="4000" dirty="0" smtClean="0"/>
          </a:p>
          <a:p>
            <a:pPr algn="ctr"/>
            <a:r>
              <a:rPr lang="en-US" altLang="en-US" sz="4000" dirty="0" smtClean="0"/>
              <a:t>and </a:t>
            </a:r>
            <a:r>
              <a:rPr lang="en-US" altLang="en-US" sz="4000" dirty="0" err="1"/>
              <a:t>Diphacinone</a:t>
            </a:r>
            <a:r>
              <a:rPr lang="en-US" altLang="en-US" sz="4000" dirty="0"/>
              <a:t> Bait Treatments</a:t>
            </a:r>
            <a:endParaRPr lang="en-US" sz="4000" dirty="0"/>
          </a:p>
        </p:txBody>
      </p:sp>
      <p:pic>
        <p:nvPicPr>
          <p:cNvPr id="5" name="Picture 3" descr="flea col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0209" y="2409429"/>
            <a:ext cx="4089401" cy="3066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9909" y="5500035"/>
            <a:ext cx="3810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Swabbing burrows for fleas</a:t>
            </a:r>
          </a:p>
        </p:txBody>
      </p:sp>
    </p:spTree>
    <p:extLst>
      <p:ext uri="{BB962C8B-B14F-4D97-AF65-F5344CB8AC3E}">
        <p14:creationId xmlns:p14="http://schemas.microsoft.com/office/powerpoint/2010/main" val="333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412" y="381000"/>
            <a:ext cx="1074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Arial Unicode MS" panose="020B0604020202020204" pitchFamily="34" charset="-128"/>
                <a:cs typeface="Times New Roman" panose="02020603050405020304" pitchFamily="18" charset="0"/>
              </a:rPr>
              <a:t>Percent of California Ground Squirrels Infested with Fleas </a:t>
            </a:r>
          </a:p>
          <a:p>
            <a:pPr algn="ctr"/>
            <a:r>
              <a:rPr lang="en-US" altLang="en-US" sz="3200" b="1" dirty="0">
                <a:latin typeface="Arial Unicode MS" panose="020B0604020202020204" pitchFamily="34" charset="-128"/>
                <a:cs typeface="Times New Roman" panose="02020603050405020304" pitchFamily="18" charset="0"/>
              </a:rPr>
              <a:t>Using Bait Containing 250 mg/kg </a:t>
            </a:r>
            <a:r>
              <a:rPr lang="en-US" altLang="en-US" sz="3200" b="1" dirty="0" err="1">
                <a:latin typeface="Arial Unicode MS" panose="020B0604020202020204" pitchFamily="34" charset="-128"/>
                <a:cs typeface="Times New Roman" panose="02020603050405020304" pitchFamily="18" charset="0"/>
              </a:rPr>
              <a:t>Imidacloprid</a:t>
            </a:r>
            <a:endParaRPr lang="en-US" altLang="en-US" sz="3200" dirty="0">
              <a:latin typeface="Arial Unicode MS" panose="020B0604020202020204" pitchFamily="34" charset="-128"/>
            </a:endParaRPr>
          </a:p>
        </p:txBody>
      </p:sp>
      <p:graphicFrame>
        <p:nvGraphicFramePr>
          <p:cNvPr id="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922631"/>
              </p:ext>
            </p:extLst>
          </p:nvPr>
        </p:nvGraphicFramePr>
        <p:xfrm>
          <a:off x="2360612" y="1828800"/>
          <a:ext cx="7315200" cy="4038601"/>
        </p:xfrm>
        <a:graphic>
          <a:graphicData uri="http://schemas.openxmlformats.org/drawingml/2006/table">
            <a:tbl>
              <a:tblPr/>
              <a:tblGrid>
                <a:gridCol w="1189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42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20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22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59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7793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2865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Plot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Pre Treatment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Mid Treatment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(Day 15)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Post Treatment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(Day 29)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3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Date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Flea Infestation (%)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Date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Flea Infestation (%)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Date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Flea Infestation (%)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East Control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6/7/05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88.9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6/24/05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100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7/8/05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100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West Control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6/7/05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80.0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6/24/05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100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7/8/05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96.3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East Treatment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6/7/05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95.7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6/24/05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4.2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7/8/05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0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West Treatment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6/7/05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95.7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6/24/05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0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7/8/05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5.0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8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1412" y="457200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/>
              <a:t>Number of fleas near burrow entrances after the use of </a:t>
            </a:r>
            <a:r>
              <a:rPr lang="en-US" altLang="en-US" sz="2800" dirty="0" smtClean="0"/>
              <a:t>Combo </a:t>
            </a:r>
            <a:r>
              <a:rPr lang="en-US" altLang="en-US" sz="2800" dirty="0"/>
              <a:t>Bait, no-bait Control Plots, and 0.01% </a:t>
            </a:r>
            <a:r>
              <a:rPr lang="en-US" altLang="en-US" sz="2800" dirty="0" err="1"/>
              <a:t>diphacinone</a:t>
            </a:r>
            <a:r>
              <a:rPr lang="en-US" altLang="en-US" sz="2800" dirty="0"/>
              <a:t> (DPN) bait. </a:t>
            </a:r>
            <a:endParaRPr lang="en-US" sz="2800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837103"/>
              </p:ext>
            </p:extLst>
          </p:nvPr>
        </p:nvGraphicFramePr>
        <p:xfrm>
          <a:off x="1827212" y="1981200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Chart" r:id="rId3" imgW="8229600" imgH="4524390" progId="MSGraph.Chart.8">
                  <p:embed followColorScheme="full"/>
                </p:oleObj>
              </mc:Choice>
              <mc:Fallback>
                <p:oleObj name="Chart" r:id="rId3" imgW="8229600" imgH="45243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2" y="1981200"/>
                        <a:ext cx="8229600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94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7112" y="1219200"/>
            <a:ext cx="10439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Reduced amount of </a:t>
            </a:r>
            <a:r>
              <a:rPr lang="en-US" altLang="en-US" sz="2800" dirty="0" err="1"/>
              <a:t>diphacinone</a:t>
            </a:r>
            <a:r>
              <a:rPr lang="en-US" altLang="en-US" sz="2800" dirty="0"/>
              <a:t> (0.0025%) to lower risk to carnivores without </a:t>
            </a:r>
            <a:r>
              <a:rPr lang="en-US" altLang="en-US" sz="2800" dirty="0" smtClean="0"/>
              <a:t>affecting </a:t>
            </a:r>
            <a:r>
              <a:rPr lang="en-US" altLang="en-US" sz="2800" dirty="0"/>
              <a:t>efficacy. Others have 0.005% and includes </a:t>
            </a:r>
            <a:r>
              <a:rPr lang="en-US" altLang="en-US" sz="2800" dirty="0" err="1"/>
              <a:t>Neogen</a:t>
            </a:r>
            <a:r>
              <a:rPr lang="en-US" altLang="en-US" sz="2800" dirty="0"/>
              <a:t>, Wilco</a:t>
            </a:r>
            <a:r>
              <a:rPr lang="en-US" altLang="en-US" sz="2800" dirty="0" smtClean="0"/>
              <a:t>, </a:t>
            </a:r>
            <a:r>
              <a:rPr lang="en-US" altLang="en-US" sz="2800" dirty="0"/>
              <a:t>CDFA.  The State of California and Bell Labs have 0.01% </a:t>
            </a:r>
            <a:r>
              <a:rPr lang="en-US" altLang="en-US" sz="2800" dirty="0" err="1"/>
              <a:t>dpn</a:t>
            </a:r>
            <a:r>
              <a:rPr lang="en-US" altLang="en-US" sz="2800" dirty="0"/>
              <a:t>, which is 4-times more toxic to wildlife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Contains 0.025% </a:t>
            </a:r>
            <a:r>
              <a:rPr lang="en-US" altLang="en-US" sz="2800" dirty="0" err="1"/>
              <a:t>imidacloprid</a:t>
            </a:r>
            <a:r>
              <a:rPr lang="en-US" altLang="en-US" sz="2800" dirty="0"/>
              <a:t> which is systemic and kills fleas feeding on the ground squirrel</a:t>
            </a:r>
            <a:r>
              <a:rPr lang="en-US" altLang="en-US" sz="2800" dirty="0" smtClean="0"/>
              <a:t>.</a:t>
            </a: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Rodenticide-only products release </a:t>
            </a:r>
            <a:r>
              <a:rPr lang="en-US" altLang="en-US" sz="2800" dirty="0"/>
              <a:t>disease-carrying fleas to find other warm-blooded hosts, such as </a:t>
            </a:r>
            <a:r>
              <a:rPr lang="en-US" altLang="en-US" sz="2800" dirty="0" smtClean="0"/>
              <a:t>humans and pets - </a:t>
            </a:r>
            <a:r>
              <a:rPr lang="en-US" altLang="en-US" sz="2800" dirty="0"/>
              <a:t>up to 17,000% increase in fleas.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Allows you to be pro-active with plague control.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Old </a:t>
            </a:r>
            <a:r>
              <a:rPr lang="en-US" altLang="en-US" sz="2800" dirty="0"/>
              <a:t>technology needs to be replaced with a better Public Health tool.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1012" y="381000"/>
            <a:ext cx="8991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Advantages of Kaput Ground Squirrel Bait</a:t>
            </a:r>
          </a:p>
        </p:txBody>
      </p:sp>
    </p:spTree>
    <p:extLst>
      <p:ext uri="{BB962C8B-B14F-4D97-AF65-F5344CB8AC3E}">
        <p14:creationId xmlns:p14="http://schemas.microsoft.com/office/powerpoint/2010/main" val="8433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75000"/>
              </a:schemeClr>
            </a:gs>
            <a:gs pos="28000">
              <a:schemeClr val="bg2">
                <a:shade val="100000"/>
                <a:satMod val="100000"/>
                <a:lumMod val="160000"/>
              </a:schemeClr>
            </a:gs>
            <a:gs pos="100000">
              <a:schemeClr val="bg2">
                <a:shade val="100000"/>
                <a:satMod val="100000"/>
                <a:lumMod val="95000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12" y="1160134"/>
            <a:ext cx="3276600" cy="2781301"/>
          </a:xfrm>
        </p:spPr>
        <p:txBody>
          <a:bodyPr/>
          <a:lstStyle/>
          <a:p>
            <a:r>
              <a:rPr lang="en-US" sz="7200" dirty="0" smtClean="0"/>
              <a:t>Rat</a:t>
            </a:r>
            <a:br>
              <a:rPr lang="en-US" sz="7200" dirty="0" smtClean="0"/>
            </a:br>
            <a:r>
              <a:rPr lang="en-US" sz="7200" dirty="0" smtClean="0"/>
              <a:t>Mouse</a:t>
            </a:r>
            <a:br>
              <a:rPr lang="en-US" sz="7200" dirty="0" smtClean="0"/>
            </a:br>
            <a:r>
              <a:rPr lang="en-US" sz="7200" dirty="0" smtClean="0"/>
              <a:t>Vole</a:t>
            </a:r>
            <a:endParaRPr lang="en-US" sz="7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953000"/>
            <a:ext cx="4267200" cy="1600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Kaput Rat &amp; Mouse bait</a:t>
            </a:r>
          </a:p>
          <a:p>
            <a:r>
              <a:rPr lang="en-US" sz="2400" dirty="0" smtClean="0"/>
              <a:t>Kaput Mouse blocks</a:t>
            </a:r>
          </a:p>
          <a:p>
            <a:r>
              <a:rPr lang="en-US" sz="2400" dirty="0" smtClean="0"/>
              <a:t>Adios Combo BAIT CUBES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13412" y="4800600"/>
            <a:ext cx="541020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  <a:latin typeface="+mj-lt"/>
              </a:rPr>
              <a:t>KAPUT COMBO BAIT PELLETS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  <a:latin typeface="+mj-lt"/>
              </a:rPr>
              <a:t>KAPUT COMBO BAIT MINI-BLOCKS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  <a:latin typeface="+mj-lt"/>
              </a:rPr>
              <a:t>KAPUT DOOM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371600"/>
            <a:ext cx="49377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75000"/>
              </a:schemeClr>
            </a:gs>
            <a:gs pos="28000">
              <a:schemeClr val="bg2">
                <a:shade val="100000"/>
                <a:satMod val="100000"/>
                <a:lumMod val="160000"/>
              </a:schemeClr>
            </a:gs>
            <a:gs pos="100000">
              <a:schemeClr val="bg2">
                <a:shade val="100000"/>
                <a:satMod val="100000"/>
                <a:lumMod val="95000"/>
              </a:schemeClr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456" y="2838449"/>
            <a:ext cx="4953000" cy="1143000"/>
          </a:xfrm>
        </p:spPr>
        <p:txBody>
          <a:bodyPr/>
          <a:lstStyle/>
          <a:p>
            <a:r>
              <a:rPr lang="en-US" dirty="0" smtClean="0"/>
              <a:t>Pocket Gophers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7212" y="5257800"/>
            <a:ext cx="8534400" cy="98298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Kaput-d pocket gopher bait</a:t>
            </a:r>
          </a:p>
          <a:p>
            <a:r>
              <a:rPr lang="en-US" dirty="0" smtClean="0"/>
              <a:t>Kaput-D Burrow builder pocket gopher bait </a:t>
            </a:r>
            <a:r>
              <a:rPr lang="en-US" sz="2100" dirty="0" smtClean="0">
                <a:solidFill>
                  <a:srgbClr val="C00000"/>
                </a:solidFill>
              </a:rPr>
              <a:t>(RUP)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9" y="1600200"/>
            <a:ext cx="47625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13960033"/>
              </p:ext>
            </p:extLst>
          </p:nvPr>
        </p:nvGraphicFramePr>
        <p:xfrm>
          <a:off x="303212" y="2362200"/>
          <a:ext cx="11506200" cy="473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200813"/>
            <a:ext cx="10058400" cy="261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atMod val="100000"/>
                <a:lumMod val="160000"/>
              </a:schemeClr>
            </a:gs>
            <a:gs pos="45000">
              <a:schemeClr val="bg2">
                <a:lumMod val="85000"/>
                <a:lumOff val="15000"/>
              </a:schemeClr>
            </a:gs>
            <a:gs pos="100000">
              <a:schemeClr val="bg2">
                <a:shade val="100000"/>
                <a:satMod val="100000"/>
                <a:lumMod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4165600"/>
            <a:ext cx="3352800" cy="223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12" y="533400"/>
            <a:ext cx="2514600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121" y="533400"/>
            <a:ext cx="7467600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VOLES – Meadow, Pine, Montane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Often mistaken for mice, but have stouter body and shorter, hairy tail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Reproduce VERY rapidly, capable of first litter at 3 weeks of age, another possible every 3 weeks after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 single vole can birth 100+ voles in a year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5212" y="3886200"/>
            <a:ext cx="5867400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Primarily herbivores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Live </a:t>
            </a:r>
            <a:r>
              <a:rPr lang="en-US" sz="28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 burrow system with many entrance/exit holes which can be mistaken for gopher or ground squirrel </a:t>
            </a: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systems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err="1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7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44" y="3429000"/>
            <a:ext cx="2638425" cy="3183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961" y="228600"/>
            <a:ext cx="2033808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212" y="5334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Vole Damage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812" y="1676400"/>
            <a:ext cx="51816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Extensive surface trails, sometimes creating visible ridges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</a:t>
            </a:r>
            <a:r>
              <a:rPr lang="en-US" sz="2800" dirty="0" smtClean="0"/>
              <a:t>amage </a:t>
            </a:r>
            <a:r>
              <a:rPr lang="en-US" sz="2800" dirty="0"/>
              <a:t>trees, shrubs, bulbs, and perennials from below the ground, consuming small roots, girdling large roots, and eating the bark from the base of small </a:t>
            </a:r>
            <a:r>
              <a:rPr lang="en-US" sz="2800" dirty="0" smtClean="0"/>
              <a:t>trees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Extensive turf damage caused by shallow tunnels and consuming grass roots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86" y="829543"/>
            <a:ext cx="3352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atMod val="100000"/>
                <a:lumMod val="160000"/>
              </a:schemeClr>
            </a:gs>
            <a:gs pos="45000">
              <a:schemeClr val="bg2">
                <a:lumMod val="85000"/>
                <a:lumOff val="15000"/>
              </a:schemeClr>
            </a:gs>
            <a:gs pos="100000">
              <a:schemeClr val="bg2">
                <a:shade val="100000"/>
                <a:satMod val="100000"/>
                <a:lumMod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12" y="304800"/>
            <a:ext cx="114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Baits for Rats, Mice and Voles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4" y="1371600"/>
            <a:ext cx="4462678" cy="2977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34" y="1371600"/>
            <a:ext cx="4462678" cy="2977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7973" y="4572000"/>
            <a:ext cx="46482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Rats: 4-16 blocks, 15-30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Mice: 1-2 blocks, 8-12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Voles: 1 block </a:t>
            </a:r>
            <a:r>
              <a:rPr lang="en-US" sz="2400" u="sng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 bait station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Warfarin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Maintain uninterrupted supply of bait for at least 15 days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0612" y="4559643"/>
            <a:ext cx="51816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Rats: 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2-8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placepacks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, 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15-30 </a:t>
            </a:r>
            <a:r>
              <a:rPr lang="en-US" sz="2400" dirty="0" err="1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Mice: 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¼ - ½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oz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, 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8-12 </a:t>
            </a:r>
            <a:r>
              <a:rPr lang="en-US" sz="2400" dirty="0" err="1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Voles: 1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oz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(½ pack) </a:t>
            </a:r>
            <a:r>
              <a:rPr lang="en-US" sz="2400" u="sng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 bait </a:t>
            </a:r>
            <a:r>
              <a:rPr lang="en-US" sz="2400" u="sng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station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Warfarin</a:t>
            </a:r>
            <a:endParaRPr lang="en-US" sz="2400" dirty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Maintain uninterrupted supply of bait for at least 15 days </a:t>
            </a:r>
          </a:p>
        </p:txBody>
      </p:sp>
    </p:spTree>
    <p:extLst>
      <p:ext uri="{BB962C8B-B14F-4D97-AF65-F5344CB8AC3E}">
        <p14:creationId xmlns:p14="http://schemas.microsoft.com/office/powerpoint/2010/main" val="12814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5240" y="2133600"/>
            <a:ext cx="10515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/>
              <a:t>Plague: 10-20 cases each year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/>
              <a:t>Lyme Disease: </a:t>
            </a:r>
            <a:r>
              <a:rPr lang="en-US" altLang="en-US" sz="2400" b="1" dirty="0" smtClean="0"/>
              <a:t>27,000+ confirmed cases </a:t>
            </a:r>
            <a:r>
              <a:rPr lang="en-US" altLang="en-US" sz="2400" b="1" dirty="0"/>
              <a:t>in </a:t>
            </a:r>
            <a:r>
              <a:rPr lang="en-US" altLang="en-US" sz="2400" b="1" dirty="0" smtClean="0"/>
              <a:t>2013</a:t>
            </a:r>
            <a:endParaRPr lang="en-US" alt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/>
              <a:t>Leptospirosis: </a:t>
            </a:r>
            <a:r>
              <a:rPr lang="en-US" altLang="en-US" b="1" dirty="0"/>
              <a:t>(</a:t>
            </a:r>
            <a:r>
              <a:rPr lang="en-US" altLang="en-US" dirty="0"/>
              <a:t>transmitted by the urine of an infected animal and is contagious as long as it is still moist. Although rats, mice and moles are important primary hosts, a wide range of other mammals are able to carry and transmit the disease as secondary hosts.) </a:t>
            </a:r>
            <a:r>
              <a:rPr lang="en-US" altLang="en-US" sz="2400" b="1" dirty="0"/>
              <a:t/>
            </a:r>
            <a:br>
              <a:rPr lang="en-US" altLang="en-US" sz="2400" b="1" dirty="0"/>
            </a:br>
            <a:r>
              <a:rPr lang="en-US" altLang="en-US" sz="2400" b="1" dirty="0"/>
              <a:t>Infections on the rise in children in urban areas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/>
              <a:t>Salmonella: much more common than led to believe – 40,000 cases per year but since milder cases are not reported could be 30x higher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/>
              <a:t>Hantavirus:       </a:t>
            </a:r>
            <a:r>
              <a:rPr lang="en-US" altLang="en-US" sz="2400" b="1" dirty="0" smtClean="0"/>
              <a:t> </a:t>
            </a:r>
            <a:r>
              <a:rPr lang="en-US" altLang="en-US" sz="2400" b="1" dirty="0"/>
              <a:t>2008   24 cases,  50% </a:t>
            </a:r>
            <a:r>
              <a:rPr lang="en-US" altLang="en-US" sz="2400" b="1" dirty="0" smtClean="0"/>
              <a:t>mortality</a:t>
            </a:r>
          </a:p>
          <a:p>
            <a:r>
              <a:rPr lang="en-US" altLang="en-US" sz="2400" b="1" dirty="0"/>
              <a:t> </a:t>
            </a:r>
            <a:r>
              <a:rPr lang="en-US" altLang="en-US" sz="2400" b="1" dirty="0" smtClean="0"/>
              <a:t>                                   2010   </a:t>
            </a:r>
            <a:r>
              <a:rPr lang="en-US" altLang="en-US" sz="2400" b="1" dirty="0"/>
              <a:t>21 cases, </a:t>
            </a:r>
            <a:r>
              <a:rPr lang="en-US" altLang="en-US" sz="2400" b="1" dirty="0" smtClean="0"/>
              <a:t> 29</a:t>
            </a:r>
            <a:r>
              <a:rPr lang="en-US" altLang="en-US" sz="2400" b="1" dirty="0"/>
              <a:t>% </a:t>
            </a:r>
            <a:r>
              <a:rPr lang="en-US" altLang="en-US" sz="2400" b="1" dirty="0" smtClean="0"/>
              <a:t>mortality</a:t>
            </a:r>
          </a:p>
          <a:p>
            <a:r>
              <a:rPr lang="en-US" altLang="en-US" sz="2400" b="1" dirty="0"/>
              <a:t> </a:t>
            </a:r>
            <a:r>
              <a:rPr lang="en-US" altLang="en-US" sz="2400" b="1" dirty="0" smtClean="0"/>
              <a:t>                                   2013    21 cases,  43% mortality</a:t>
            </a:r>
            <a:endParaRPr lang="en-US" alt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/>
              <a:t>Some 50+ others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8012" y="533400"/>
            <a:ext cx="107442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Common Rodent-borne Diseases </a:t>
            </a:r>
          </a:p>
          <a:p>
            <a:pPr algn="ctr">
              <a:lnSpc>
                <a:spcPct val="90000"/>
              </a:lnSpc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8963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atMod val="100000"/>
                <a:lumMod val="160000"/>
              </a:schemeClr>
            </a:gs>
            <a:gs pos="45000">
              <a:schemeClr val="bg2">
                <a:lumMod val="85000"/>
                <a:lumOff val="15000"/>
              </a:schemeClr>
            </a:gs>
            <a:gs pos="100000">
              <a:schemeClr val="bg2">
                <a:shade val="100000"/>
                <a:satMod val="100000"/>
                <a:lumMod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69" y="152400"/>
            <a:ext cx="114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Kaput Combo Baits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6805" r="8480"/>
          <a:stretch/>
        </p:blipFill>
        <p:spPr>
          <a:xfrm>
            <a:off x="357957" y="1220466"/>
            <a:ext cx="2544603" cy="209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6805" r="23649"/>
          <a:stretch/>
        </p:blipFill>
        <p:spPr>
          <a:xfrm>
            <a:off x="6704012" y="1220466"/>
            <a:ext cx="2117473" cy="2099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r="18075"/>
          <a:stretch/>
        </p:blipFill>
        <p:spPr>
          <a:xfrm>
            <a:off x="9294812" y="1228130"/>
            <a:ext cx="2286000" cy="2092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94" y="1228130"/>
            <a:ext cx="2871668" cy="2092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6469" y="3810000"/>
            <a:ext cx="982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The ONLY baits of their kind in the world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Include the insecticide </a:t>
            </a:r>
            <a:r>
              <a:rPr lang="en-US" sz="4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Imidacloprid</a:t>
            </a:r>
            <a:r>
              <a:rPr lang="en-US" sz="4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to also kill the fleas on the rodent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Reduces the spread of flea-borne disease</a:t>
            </a:r>
          </a:p>
        </p:txBody>
      </p:sp>
    </p:spTree>
    <p:extLst>
      <p:ext uri="{BB962C8B-B14F-4D97-AF65-F5344CB8AC3E}">
        <p14:creationId xmlns:p14="http://schemas.microsoft.com/office/powerpoint/2010/main" val="28415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atMod val="100000"/>
                <a:lumMod val="160000"/>
              </a:schemeClr>
            </a:gs>
            <a:gs pos="45000">
              <a:schemeClr val="bg2">
                <a:lumMod val="85000"/>
                <a:lumOff val="15000"/>
              </a:schemeClr>
            </a:gs>
            <a:gs pos="100000">
              <a:schemeClr val="bg2">
                <a:shade val="100000"/>
                <a:satMod val="100000"/>
                <a:lumMod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12" y="304800"/>
            <a:ext cx="120396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Baits for Rats, Mice, Voles AND Fleas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5212" y="4724400"/>
            <a:ext cx="46482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Rats: 4-16 blocks, 15-30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Mice: 1-2 blocks, 8-12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Voles: 1 block </a:t>
            </a:r>
            <a:r>
              <a:rPr lang="en-US" sz="2400" u="sng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 bait station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Warfarin +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Imidacloprid</a:t>
            </a:r>
            <a:endParaRPr lang="en-US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Maintain uninterrupted supply of bait for at least 15 days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3012" y="4724400"/>
            <a:ext cx="51816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Rats: 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2-8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placepacks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, 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15-30 </a:t>
            </a:r>
            <a:r>
              <a:rPr lang="en-US" sz="2400" dirty="0" err="1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Mice: 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¼ - ½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oz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, 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8-12 </a:t>
            </a:r>
            <a:r>
              <a:rPr lang="en-US" sz="2400" dirty="0" err="1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Voles: 1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oz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(½ pack) </a:t>
            </a:r>
            <a:r>
              <a:rPr lang="en-US" sz="2400" u="sng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 bait </a:t>
            </a:r>
            <a:r>
              <a:rPr lang="en-US" sz="2400" u="sng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station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Warfarin +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Imidacloprid</a:t>
            </a:r>
            <a:endParaRPr lang="en-US" sz="2400" dirty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Maintain uninterrupted supply of bait for at least 15 days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60" y="1292489"/>
            <a:ext cx="4443852" cy="3237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11303" r="8230" b="5117"/>
          <a:stretch/>
        </p:blipFill>
        <p:spPr>
          <a:xfrm>
            <a:off x="1141412" y="1292489"/>
            <a:ext cx="4597841" cy="32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atMod val="100000"/>
                <a:lumMod val="160000"/>
              </a:schemeClr>
            </a:gs>
            <a:gs pos="45000">
              <a:schemeClr val="bg2">
                <a:lumMod val="85000"/>
                <a:lumOff val="15000"/>
              </a:schemeClr>
            </a:gs>
            <a:gs pos="100000">
              <a:schemeClr val="bg2">
                <a:shade val="100000"/>
                <a:satMod val="100000"/>
                <a:lumMod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12" y="304800"/>
            <a:ext cx="120396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Baits for Rats, Mice AND Fleas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5211" y="49530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Rats: 3-15 blocks, 15-30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Mice: 1-2 blocks, 8-12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Diphacinone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+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Imidacloprid</a:t>
            </a:r>
            <a:endParaRPr lang="en-US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Maintain uninterrupted supply of bait for at least 15 days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3880" r="21379"/>
          <a:stretch/>
        </p:blipFill>
        <p:spPr>
          <a:xfrm>
            <a:off x="1484311" y="1145030"/>
            <a:ext cx="3810001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37312" y="49530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Rats: 4-16 blocks, 15-30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Mice: 1-2 blocks, 8-12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ft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intervals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Bromadialone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+ </a:t>
            </a: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Imidacloprid</a:t>
            </a:r>
            <a:endParaRPr lang="en-US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Maintain uninterrupted supply of bait for at least 15 days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2" t="3112" r="17626"/>
          <a:stretch/>
        </p:blipFill>
        <p:spPr>
          <a:xfrm>
            <a:off x="6780212" y="1169182"/>
            <a:ext cx="3962400" cy="36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atMod val="100000"/>
                <a:lumMod val="160000"/>
              </a:schemeClr>
            </a:gs>
            <a:gs pos="45000">
              <a:schemeClr val="bg2">
                <a:lumMod val="85000"/>
                <a:lumOff val="15000"/>
              </a:schemeClr>
            </a:gs>
            <a:gs pos="100000">
              <a:schemeClr val="bg2">
                <a:shade val="100000"/>
                <a:satMod val="100000"/>
                <a:lumMod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612" y="381000"/>
            <a:ext cx="1013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Poultry Rotation Program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4444"/>
          <a:stretch/>
        </p:blipFill>
        <p:spPr>
          <a:xfrm>
            <a:off x="989012" y="1333162"/>
            <a:ext cx="5177384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4012" y="2057400"/>
            <a:ext cx="495300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3 Bait Rotation with Insecticide</a:t>
            </a:r>
          </a:p>
          <a:p>
            <a:pPr>
              <a:lnSpc>
                <a:spcPct val="90000"/>
              </a:lnSpc>
            </a:pPr>
            <a:endParaRPr lang="en-US" sz="2800" dirty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Kaput Combo Bait Mini-Blocks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Adios Combo Bait Cubes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Kaput Doom</a:t>
            </a:r>
          </a:p>
        </p:txBody>
      </p:sp>
    </p:spTree>
    <p:extLst>
      <p:ext uri="{BB962C8B-B14F-4D97-AF65-F5344CB8AC3E}">
        <p14:creationId xmlns:p14="http://schemas.microsoft.com/office/powerpoint/2010/main" val="31507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/>
          <p:cNvSpPr txBox="1">
            <a:spLocks noGrp="1"/>
          </p:cNvSpPr>
          <p:nvPr/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593AAC5-FBE3-4B0C-ABBE-92CE681E7D92}" type="slidenum">
              <a:rPr lang="en-US" altLang="en-US" sz="1200">
                <a:solidFill>
                  <a:srgbClr val="000000"/>
                </a:solidFill>
                <a:latin typeface="Book Antiqua" panose="02040602050305030304" pitchFamily="18" charset="0"/>
              </a:rPr>
              <a:pPr algn="r"/>
              <a:t>39</a:t>
            </a:fld>
            <a:endParaRPr lang="en-US" altLang="en-US" sz="120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2449" y="304800"/>
            <a:ext cx="8539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Days to Death in House Mice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2" y="1434707"/>
            <a:ext cx="5935980" cy="45874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8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457200"/>
            <a:ext cx="9144000" cy="664524"/>
          </a:xfrm>
        </p:spPr>
        <p:txBody>
          <a:bodyPr/>
          <a:lstStyle/>
          <a:p>
            <a:r>
              <a:rPr lang="en-US" dirty="0" smtClean="0"/>
              <a:t>Characteristics: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2" y="1219200"/>
            <a:ext cx="6934200" cy="52790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Large fur-lined cheek pouches, from which their name derives</a:t>
            </a:r>
          </a:p>
          <a:p>
            <a:r>
              <a:rPr lang="en-US" dirty="0" smtClean="0"/>
              <a:t>Small eyes and short hairy tail used to feel around tunnel when walking backwards</a:t>
            </a:r>
          </a:p>
          <a:p>
            <a:r>
              <a:rPr lang="en-US" dirty="0" smtClean="0"/>
              <a:t>Large front claws and large incisors (always exposed), both used for digging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Gophers weigh around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½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are about 6–8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inches long,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tail 1–2 inches (25–51 mm)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</a:t>
            </a:r>
          </a:p>
          <a:p>
            <a:r>
              <a:rPr lang="en-US" dirty="0" smtClean="0"/>
              <a:t>Usually one litter of 2-6 per spring, beginning the spring after birth</a:t>
            </a:r>
          </a:p>
          <a:p>
            <a:r>
              <a:rPr lang="en-US" dirty="0" smtClean="0"/>
              <a:t>Feed on roots, plants and other vegetation found while digging, at tunnel entrance, or pulled in from below. </a:t>
            </a:r>
          </a:p>
          <a:p>
            <a:r>
              <a:rPr lang="en-US" dirty="0" smtClean="0"/>
              <a:t>Almost completely subterranean existence</a:t>
            </a:r>
          </a:p>
          <a:p>
            <a:r>
              <a:rPr lang="en-US" dirty="0"/>
              <a:t>S</a:t>
            </a:r>
            <a:r>
              <a:rPr lang="en-US" dirty="0" smtClean="0"/>
              <a:t>olitary except to mate and when raising young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12" y="3316621"/>
            <a:ext cx="2799588" cy="2855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12" y="603815"/>
            <a:ext cx="2799588" cy="23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3276600"/>
            <a:ext cx="5062728" cy="3378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5677" r="25424" b="6901"/>
          <a:stretch/>
        </p:blipFill>
        <p:spPr>
          <a:xfrm>
            <a:off x="7085012" y="228600"/>
            <a:ext cx="4433454" cy="4267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343" y="1066800"/>
            <a:ext cx="6167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Kaput EZ Bait Box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5012" y="4965677"/>
            <a:ext cx="44334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Heavy Duty Construction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Tamper Resistant</a:t>
            </a:r>
          </a:p>
        </p:txBody>
      </p:sp>
    </p:spTree>
    <p:extLst>
      <p:ext uri="{BB962C8B-B14F-4D97-AF65-F5344CB8AC3E}">
        <p14:creationId xmlns:p14="http://schemas.microsoft.com/office/powerpoint/2010/main" val="9860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100000"/>
                <a:satMod val="100000"/>
                <a:lumMod val="160000"/>
              </a:schemeClr>
            </a:gs>
            <a:gs pos="45000">
              <a:schemeClr val="bg2">
                <a:lumMod val="85000"/>
                <a:lumOff val="15000"/>
              </a:schemeClr>
            </a:gs>
            <a:gs pos="100000">
              <a:schemeClr val="bg2">
                <a:shade val="100000"/>
                <a:satMod val="100000"/>
                <a:lumMod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6412" y="2057400"/>
            <a:ext cx="58674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Thank You</a:t>
            </a:r>
          </a:p>
          <a:p>
            <a:pPr algn="ctr">
              <a:lnSpc>
                <a:spcPct val="90000"/>
              </a:lnSpc>
            </a:pPr>
            <a:r>
              <a:rPr lang="en-US" sz="7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For Your Time</a:t>
            </a:r>
          </a:p>
        </p:txBody>
      </p:sp>
    </p:spTree>
    <p:extLst>
      <p:ext uri="{BB962C8B-B14F-4D97-AF65-F5344CB8AC3E}">
        <p14:creationId xmlns:p14="http://schemas.microsoft.com/office/powerpoint/2010/main" val="4399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0"/>
            <a:ext cx="19725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212" y="457200"/>
            <a:ext cx="792781" cy="37338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wordArtVert"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6550" y="457200"/>
            <a:ext cx="7772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Plains Pocket Gopher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Geomys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bursarius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36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Botta’s</a:t>
            </a: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Pocket Gopher 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Thomomys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bottae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6551" y="2722605"/>
            <a:ext cx="857227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Northern Pocket Gopher 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Thomomys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talpoides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Yellow-Faced Pocket Gopher </a:t>
            </a:r>
            <a:r>
              <a:rPr lang="en-US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</a:t>
            </a:r>
            <a:r>
              <a:rPr lang="en-US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Pappogeomys</a:t>
            </a:r>
            <a:r>
              <a:rPr lang="en-US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castanops</a:t>
            </a:r>
            <a:r>
              <a:rPr lang="en-US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6550" y="5029200"/>
            <a:ext cx="838041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Southeastern Pocket Gopher 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Geomys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pinetis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)</a:t>
            </a:r>
            <a:endParaRPr lang="en-US" sz="36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Southern Pocket Gopher 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Thomomys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umbrinus</a:t>
            </a: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)</a:t>
            </a:r>
            <a:endParaRPr lang="en-US" sz="36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80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437072"/>
            <a:ext cx="4190999" cy="934528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Damage</a:t>
            </a:r>
            <a:endParaRPr lang="en-US" sz="6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r="1032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1524000"/>
            <a:ext cx="3810000" cy="495300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Up to 60 gophers per acre in irrigated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1 gopher can construct 300 mounds in a year and move 4 tons of 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Fan-shaped soil mounds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Reduced rangeland forage yields of 21-49% reported</a:t>
            </a:r>
            <a:r>
              <a:rPr lang="en-US" sz="2300" baseline="30000" dirty="0" smtClean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30% loss reported for hay meadows</a:t>
            </a:r>
            <a:r>
              <a:rPr lang="en-US" sz="2300" baseline="30000" dirty="0" smtClean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Can damage plastic water lines and irrigation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Injuries to people &amp; livestock from tripping on or stepping in gopher mounds &amp; holes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152400"/>
            <a:ext cx="32512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87" y="4362509"/>
            <a:ext cx="3019425" cy="22668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870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447" y="228600"/>
            <a:ext cx="9601200" cy="990600"/>
          </a:xfrm>
        </p:spPr>
        <p:txBody>
          <a:bodyPr/>
          <a:lstStyle/>
          <a:p>
            <a:r>
              <a:rPr lang="en-US" dirty="0" smtClean="0"/>
              <a:t>Tunnel / Burrow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1295400"/>
            <a:ext cx="7325449" cy="2829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847" y="4289549"/>
            <a:ext cx="108204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Burrow system of anywhere from 200 to 2000 square feet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Tunnels are 2” to 4” in diameter and can be quite extensive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Depending on time of year, main tunnel can be 3” – 18” below surface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Lateral runs used to push loose dirt out of system, creating fan shaped mounds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‘Pop holes’ </a:t>
            </a:r>
            <a:r>
              <a:rPr lang="en-US" sz="2400" dirty="0"/>
              <a:t> 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straight up to the surface from the main run and are used as access to foliage growing closely to the opening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Drainage tunnels, a nesting area and food storage areas are also present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1" y="1295400"/>
            <a:ext cx="2765692" cy="2533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93044" y="3829050"/>
            <a:ext cx="6092825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Earthen filled pop hole with signs of </a:t>
            </a:r>
            <a:endParaRPr lang="en-US" sz="12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gopher </a:t>
            </a:r>
            <a:r>
              <a:rPr lang="en-US" sz="1200" dirty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feeding around perimeter</a:t>
            </a:r>
          </a:p>
        </p:txBody>
      </p:sp>
    </p:spTree>
    <p:extLst>
      <p:ext uri="{BB962C8B-B14F-4D97-AF65-F5344CB8AC3E}">
        <p14:creationId xmlns:p14="http://schemas.microsoft.com/office/powerpoint/2010/main" val="25456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atMod val="100000"/>
                <a:lumMod val="160000"/>
              </a:schemeClr>
            </a:gs>
            <a:gs pos="45000">
              <a:schemeClr val="bg2">
                <a:lumMod val="85000"/>
                <a:lumOff val="15000"/>
              </a:schemeClr>
            </a:gs>
            <a:gs pos="100000">
              <a:schemeClr val="bg2">
                <a:shade val="100000"/>
                <a:satMod val="100000"/>
                <a:lumMod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972528"/>
            <a:ext cx="6858000" cy="36073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3212" y="250764"/>
            <a:ext cx="3657600" cy="2544212"/>
            <a:chOff x="455612" y="242720"/>
            <a:chExt cx="3657600" cy="25442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12" y="242720"/>
              <a:ext cx="3657600" cy="24469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70012" y="2362200"/>
              <a:ext cx="182880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>
                      <a:schemeClr val="bg2">
                        <a:lumMod val="50000"/>
                        <a:alpha val="43000"/>
                      </a:schemeClr>
                    </a:outerShdw>
                  </a:effectLst>
                </a:rPr>
                <a:t>FLOODING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93061" y="250764"/>
            <a:ext cx="3255945" cy="2479648"/>
            <a:chOff x="4265612" y="254883"/>
            <a:chExt cx="3202427" cy="24388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612" y="254883"/>
              <a:ext cx="3202427" cy="24018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82274" y="2269041"/>
              <a:ext cx="106680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effectLst>
                    <a:outerShdw blurRad="50800" dist="38100" dir="2700000" algn="tl">
                      <a:schemeClr val="bg2">
                        <a:lumMod val="50000"/>
                        <a:alpha val="43000"/>
                      </a:schemeClr>
                    </a:outerShdw>
                  </a:effectLst>
                </a:rPr>
                <a:t>GUNS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13212" y="250763"/>
            <a:ext cx="4330732" cy="2479649"/>
            <a:chOff x="7592350" y="242887"/>
            <a:chExt cx="4280497" cy="24508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2350" y="242887"/>
              <a:ext cx="4280497" cy="24241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741998" y="2269041"/>
              <a:ext cx="198120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effectLst>
                    <a:outerShdw blurRad="50800" dist="38100" dir="2700000" algn="tl">
                      <a:schemeClr val="bg2">
                        <a:lumMod val="50000"/>
                        <a:alpha val="43000"/>
                      </a:schemeClr>
                    </a:outerShdw>
                  </a:effectLst>
                </a:rPr>
                <a:t>EXPLOSIVES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402276"/>
            <a:ext cx="9144000" cy="740724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Common Bait Types</a:t>
            </a:r>
            <a:endParaRPr lang="en-US" sz="54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28885533"/>
              </p:ext>
            </p:extLst>
          </p:nvPr>
        </p:nvGraphicFramePr>
        <p:xfrm>
          <a:off x="684212" y="1371600"/>
          <a:ext cx="10820399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74806322"/>
              </p:ext>
            </p:extLst>
          </p:nvPr>
        </p:nvGraphicFramePr>
        <p:xfrm>
          <a:off x="684212" y="4343400"/>
          <a:ext cx="10815436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4212" y="3810000"/>
            <a:ext cx="10820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Amount a 50lb dog would need to eat to attain mortality:</a:t>
            </a:r>
          </a:p>
        </p:txBody>
      </p:sp>
    </p:spTree>
    <p:extLst>
      <p:ext uri="{BB962C8B-B14F-4D97-AF65-F5344CB8AC3E}">
        <p14:creationId xmlns:p14="http://schemas.microsoft.com/office/powerpoint/2010/main" val="3001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urrency 16x9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 dirty="0" err="1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A2A3AC6-1A45-42F7-8976-E15E36AD84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2626</Words>
  <Application>Microsoft Office PowerPoint</Application>
  <PresentationFormat>Custom</PresentationFormat>
  <Paragraphs>415</Paragraphs>
  <Slides>41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 Unicode MS</vt:lpstr>
      <vt:lpstr>Arial</vt:lpstr>
      <vt:lpstr>Book Antiqua</vt:lpstr>
      <vt:lpstr>Constantia</vt:lpstr>
      <vt:lpstr>Times New Roman</vt:lpstr>
      <vt:lpstr>Wingdings</vt:lpstr>
      <vt:lpstr>Currency 16x9</vt:lpstr>
      <vt:lpstr>Chart</vt:lpstr>
      <vt:lpstr>                       Products</vt:lpstr>
      <vt:lpstr>Scimetrics Ltd Corp The Science Behind the Bait</vt:lpstr>
      <vt:lpstr>Pocket Gophers</vt:lpstr>
      <vt:lpstr>Characteristics:</vt:lpstr>
      <vt:lpstr>PowerPoint Presentation</vt:lpstr>
      <vt:lpstr>Damage</vt:lpstr>
      <vt:lpstr>Tunnel / Burrow System</vt:lpstr>
      <vt:lpstr>PowerPoint Presentation</vt:lpstr>
      <vt:lpstr>Common Bait Types</vt:lpstr>
      <vt:lpstr>PowerPoint Presentation</vt:lpstr>
      <vt:lpstr>PowerPoint Presentation</vt:lpstr>
      <vt:lpstr>PowerPoint Presentation</vt:lpstr>
      <vt:lpstr>Burrow Builder Machines</vt:lpstr>
      <vt:lpstr>PowerPoint Presentation</vt:lpstr>
      <vt:lpstr>CA Ground Squirrel</vt:lpstr>
      <vt:lpstr>Characteristics:</vt:lpstr>
      <vt:lpstr>PowerPoint Presentation</vt:lpstr>
      <vt:lpstr>Damage</vt:lpstr>
      <vt:lpstr>Tunnel / Burrow System</vt:lpstr>
      <vt:lpstr>Common Bait Types</vt:lpstr>
      <vt:lpstr>PowerPoint Presentation</vt:lpstr>
      <vt:lpstr>PowerPoint Presentation</vt:lpstr>
      <vt:lpstr>Ground Squirrel Bait Station – Modified “T”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 Mouse Vole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2015-06-22T15:09:27Z</dcterms:created>
  <dcterms:modified xsi:type="dcterms:W3CDTF">2016-02-03T22:00:16Z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TC028952639991</vt:lpwstr>
  </property>
</Properties>
</file>